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256" r:id="rId2"/>
    <p:sldId id="272" r:id="rId3"/>
    <p:sldId id="292" r:id="rId4"/>
    <p:sldId id="257" r:id="rId5"/>
    <p:sldId id="295" r:id="rId6"/>
    <p:sldId id="277" r:id="rId7"/>
    <p:sldId id="296" r:id="rId8"/>
    <p:sldId id="283" r:id="rId9"/>
    <p:sldId id="284" r:id="rId10"/>
    <p:sldId id="297" r:id="rId11"/>
    <p:sldId id="287" r:id="rId12"/>
    <p:sldId id="288" r:id="rId13"/>
    <p:sldId id="289" r:id="rId14"/>
    <p:sldId id="290" r:id="rId15"/>
    <p:sldId id="291" r:id="rId16"/>
    <p:sldId id="293" r:id="rId17"/>
    <p:sldId id="298" r:id="rId18"/>
    <p:sldId id="294" r:id="rId19"/>
    <p:sldId id="299" r:id="rId20"/>
    <p:sldId id="271" r:id="rId21"/>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25269" autoAdjust="0"/>
    <p:restoredTop sz="99693" autoAdjust="0"/>
  </p:normalViewPr>
  <p:slideViewPr>
    <p:cSldViewPr snapToGrid="0">
      <p:cViewPr varScale="1">
        <p:scale>
          <a:sx n="112" d="100"/>
          <a:sy n="112" d="100"/>
        </p:scale>
        <p:origin x="498" y="108"/>
      </p:cViewPr>
      <p:guideLst>
        <p:guide orient="horz" pos="2160"/>
        <p:guide pos="3840"/>
      </p:guideLst>
    </p:cSldViewPr>
  </p:slideViewPr>
  <p:notesTextViewPr>
    <p:cViewPr>
      <p:scale>
        <a:sx n="3" d="2"/>
        <a:sy n="3" d="2"/>
      </p:scale>
      <p:origin x="0" y="0"/>
    </p:cViewPr>
  </p:notesTextViewPr>
  <p:sorterViewPr>
    <p:cViewPr>
      <p:scale>
        <a:sx n="100" d="100"/>
        <a:sy n="100" d="100"/>
      </p:scale>
      <p:origin x="0" y="-2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fr-CA"/>
          </a:p>
        </p:txBody>
      </p:sp>
      <p:sp>
        <p:nvSpPr>
          <p:cNvPr id="3" name="Espace réservé de la date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9964D759-6DBA-418E-9780-11FFE2AD0F59}" type="datetimeFigureOut">
              <a:rPr lang="fr-CA" smtClean="0"/>
              <a:t>2017-09-22</a:t>
            </a:fld>
            <a:endParaRPr lang="fr-CA"/>
          </a:p>
        </p:txBody>
      </p:sp>
      <p:sp>
        <p:nvSpPr>
          <p:cNvPr id="4" name="Espace réservé de l'image des diapositives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fr-CA"/>
          </a:p>
        </p:txBody>
      </p:sp>
      <p:sp>
        <p:nvSpPr>
          <p:cNvPr id="5" name="Espace réservé des commentaires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257166F6-C734-4C20-80A8-18EC96D76F2F}" type="slidenum">
              <a:rPr lang="fr-CA" smtClean="0"/>
              <a:t>‹N°›</a:t>
            </a:fld>
            <a:endParaRPr lang="fr-CA"/>
          </a:p>
        </p:txBody>
      </p:sp>
    </p:spTree>
    <p:extLst>
      <p:ext uri="{BB962C8B-B14F-4D97-AF65-F5344CB8AC3E}">
        <p14:creationId xmlns:p14="http://schemas.microsoft.com/office/powerpoint/2010/main" val="13970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57166F6-C734-4C20-80A8-18EC96D76F2F}" type="slidenum">
              <a:rPr lang="fr-CA" smtClean="0"/>
              <a:t>2</a:t>
            </a:fld>
            <a:endParaRPr lang="fr-CA"/>
          </a:p>
        </p:txBody>
      </p:sp>
    </p:spTree>
    <p:extLst>
      <p:ext uri="{BB962C8B-B14F-4D97-AF65-F5344CB8AC3E}">
        <p14:creationId xmlns:p14="http://schemas.microsoft.com/office/powerpoint/2010/main" val="394562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57166F6-C734-4C20-80A8-18EC96D76F2F}" type="slidenum">
              <a:rPr lang="fr-CA" smtClean="0"/>
              <a:t>4</a:t>
            </a:fld>
            <a:endParaRPr lang="fr-CA"/>
          </a:p>
        </p:txBody>
      </p:sp>
    </p:spTree>
    <p:extLst>
      <p:ext uri="{BB962C8B-B14F-4D97-AF65-F5344CB8AC3E}">
        <p14:creationId xmlns:p14="http://schemas.microsoft.com/office/powerpoint/2010/main" val="127367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179339" y="9189344"/>
            <a:ext cx="3212166" cy="47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3" tIns="47782" rIns="95563" bIns="47782"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a:fld id="{66F989DD-05F9-4DAB-9F04-F01B21F4FE4A}" type="slidenum">
              <a:rPr lang="fr-CH" altLang="en-US" sz="1000">
                <a:solidFill>
                  <a:srgbClr val="000000"/>
                </a:solidFill>
                <a:latin typeface="Arial" panose="020B0604020202020204" pitchFamily="34" charset="0"/>
              </a:rPr>
              <a:pPr algn="r"/>
              <a:t>7</a:t>
            </a:fld>
            <a:endParaRPr lang="fr-CH" altLang="en-US" sz="100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412750" y="712788"/>
            <a:ext cx="6478588" cy="3644900"/>
          </a:xfrm>
          <a:ln/>
        </p:spPr>
      </p:sp>
      <p:sp>
        <p:nvSpPr>
          <p:cNvPr id="22532" name="Rectangle 3"/>
          <p:cNvSpPr>
            <a:spLocks noGrp="1" noChangeArrowheads="1"/>
          </p:cNvSpPr>
          <p:nvPr>
            <p:ph type="body" idx="1"/>
          </p:nvPr>
        </p:nvSpPr>
        <p:spPr>
          <a:xfrm>
            <a:off x="224179" y="4592275"/>
            <a:ext cx="6874292" cy="453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3" tIns="47782" rIns="95563" bIns="47782"/>
          <a:lstStyle/>
          <a:p>
            <a:pPr marL="236689" indent="-236689"/>
            <a:endParaRPr lang="fr-CA" altLang="fr-FR" b="1" u="sng" smtClean="0">
              <a:cs typeface="Arial" panose="020B0604020202020204" pitchFamily="34" charset="0"/>
            </a:endParaRPr>
          </a:p>
          <a:p>
            <a:pPr marL="236689" indent="-236689"/>
            <a:r>
              <a:rPr lang="fr-CA" altLang="fr-FR" sz="1700" b="1"/>
              <a:t>	</a:t>
            </a:r>
            <a:endParaRPr lang="fr-CA" altLang="fr-FR" smtClean="0"/>
          </a:p>
        </p:txBody>
      </p:sp>
    </p:spTree>
    <p:extLst>
      <p:ext uri="{BB962C8B-B14F-4D97-AF65-F5344CB8AC3E}">
        <p14:creationId xmlns:p14="http://schemas.microsoft.com/office/powerpoint/2010/main" val="36515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3870089"/>
            <a:ext cx="9828213" cy="969963"/>
          </a:xfrm>
        </p:spPr>
        <p:txBody>
          <a:bodyPr anchor="b">
            <a:normAutofit/>
          </a:bodyPr>
          <a:lstStyle>
            <a:lvl1pPr algn="r">
              <a:defRPr sz="5400"/>
            </a:lvl1pPr>
          </a:lstStyle>
          <a:p>
            <a:r>
              <a:rPr lang="fr-FR" dirty="0" smtClean="0"/>
              <a:t>Modifiez le style du titre</a:t>
            </a:r>
            <a:endParaRPr lang="fr-CA" dirty="0"/>
          </a:p>
        </p:txBody>
      </p:sp>
      <p:sp>
        <p:nvSpPr>
          <p:cNvPr id="3" name="Sous-titre 2"/>
          <p:cNvSpPr>
            <a:spLocks noGrp="1"/>
          </p:cNvSpPr>
          <p:nvPr>
            <p:ph type="subTitle" idx="1"/>
          </p:nvPr>
        </p:nvSpPr>
        <p:spPr>
          <a:xfrm>
            <a:off x="1523999" y="4856822"/>
            <a:ext cx="9828213" cy="6651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fr-CA" dirty="0"/>
          </a:p>
        </p:txBody>
      </p:sp>
      <p:pic>
        <p:nvPicPr>
          <p:cNvPr id="11" name="Image 10"/>
          <p:cNvPicPr/>
          <p:nvPr userDrawn="1"/>
        </p:nvPicPr>
        <p:blipFill>
          <a:blip r:embed="rId3"/>
          <a:stretch>
            <a:fillRect/>
          </a:stretch>
        </p:blipFill>
        <p:spPr>
          <a:xfrm>
            <a:off x="5265007" y="699247"/>
            <a:ext cx="6173269" cy="2994953"/>
          </a:xfrm>
          <a:prstGeom prst="rect">
            <a:avLst/>
          </a:prstGeom>
        </p:spPr>
      </p:pic>
      <p:pic>
        <p:nvPicPr>
          <p:cNvPr id="1026" name="Imag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17291" y="5697873"/>
            <a:ext cx="2902900" cy="87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5044" y="5744584"/>
            <a:ext cx="2721234" cy="5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3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atin typeface="+mn-lt"/>
              </a:defRPr>
            </a:lvl1pPr>
          </a:lstStyle>
          <a:p>
            <a:r>
              <a:rPr lang="fr-FR" dirty="0" smtClean="0"/>
              <a:t>Modifiez le style du titre</a:t>
            </a:r>
            <a:endParaRPr lang="fr-CA" dirty="0"/>
          </a:p>
        </p:txBody>
      </p:sp>
      <p:sp>
        <p:nvSpPr>
          <p:cNvPr id="3" name="Espace réservé du contenu 2"/>
          <p:cNvSpPr>
            <a:spLocks noGrp="1"/>
          </p:cNvSpPr>
          <p:nvPr>
            <p:ph idx="1"/>
          </p:nvPr>
        </p:nvSpPr>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10"/>
          </p:nvPr>
        </p:nvSpPr>
        <p:spPr/>
        <p:txBody>
          <a:bodyPr/>
          <a:lstStyle/>
          <a:p>
            <a:fld id="{FB1F210B-2E48-44B9-A493-5C9152F703E0}" type="datetimeFigureOut">
              <a:rPr lang="fr-CA" smtClean="0"/>
              <a:t>2017-09-22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C2ACB-E75E-45AF-A868-FF218E3E8425}" type="slidenum">
              <a:rPr lang="fr-CA" smtClean="0"/>
              <a:t>‹N°›</a:t>
            </a:fld>
            <a:endParaRPr lang="fr-CA"/>
          </a:p>
        </p:txBody>
      </p:sp>
    </p:spTree>
    <p:extLst>
      <p:ext uri="{BB962C8B-B14F-4D97-AF65-F5344CB8AC3E}">
        <p14:creationId xmlns:p14="http://schemas.microsoft.com/office/powerpoint/2010/main" val="9420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FB1F210B-2E48-44B9-A493-5C9152F703E0}" type="datetimeFigureOut">
              <a:rPr lang="fr-CA" smtClean="0"/>
              <a:t>2017-09-22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C2ACB-E75E-45AF-A868-FF218E3E8425}" type="slidenum">
              <a:rPr lang="fr-CA" smtClean="0"/>
              <a:t>‹N°›</a:t>
            </a:fld>
            <a:endParaRPr lang="fr-CA"/>
          </a:p>
        </p:txBody>
      </p:sp>
      <p:sp>
        <p:nvSpPr>
          <p:cNvPr id="8" name="Espace réservé du contenu 2"/>
          <p:cNvSpPr>
            <a:spLocks noGrp="1"/>
          </p:cNvSpPr>
          <p:nvPr>
            <p:ph idx="13"/>
          </p:nvPr>
        </p:nvSpPr>
        <p:spPr>
          <a:xfrm>
            <a:off x="6172200" y="1825625"/>
            <a:ext cx="5181600" cy="4351338"/>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9" name="Espace réservé du contenu 2"/>
          <p:cNvSpPr>
            <a:spLocks noGrp="1"/>
          </p:cNvSpPr>
          <p:nvPr>
            <p:ph idx="14"/>
          </p:nvPr>
        </p:nvSpPr>
        <p:spPr>
          <a:xfrm>
            <a:off x="838200" y="1825625"/>
            <a:ext cx="5181600" cy="4351338"/>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10" name="Titre 1"/>
          <p:cNvSpPr>
            <a:spLocks noGrp="1"/>
          </p:cNvSpPr>
          <p:nvPr>
            <p:ph type="title"/>
          </p:nvPr>
        </p:nvSpPr>
        <p:spPr>
          <a:xfrm>
            <a:off x="838200" y="365125"/>
            <a:ext cx="10515600" cy="1325563"/>
          </a:xfrm>
        </p:spPr>
        <p:txBody>
          <a:bodyPr/>
          <a:lstStyle>
            <a:lvl1pPr algn="r">
              <a:defRPr>
                <a:latin typeface="+mn-lt"/>
              </a:defRPr>
            </a:lvl1pPr>
          </a:lstStyle>
          <a:p>
            <a:r>
              <a:rPr lang="fr-FR" dirty="0" smtClean="0"/>
              <a:t>Modifiez le style du titre</a:t>
            </a:r>
            <a:endParaRPr lang="fr-CA" dirty="0"/>
          </a:p>
        </p:txBody>
      </p:sp>
    </p:spTree>
    <p:extLst>
      <p:ext uri="{BB962C8B-B14F-4D97-AF65-F5344CB8AC3E}">
        <p14:creationId xmlns:p14="http://schemas.microsoft.com/office/powerpoint/2010/main" val="231709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B1F210B-2E48-44B9-A493-5C9152F703E0}" type="datetimeFigureOut">
              <a:rPr lang="fr-CA" smtClean="0"/>
              <a:t>2017-09-22</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6C2ACB-E75E-45AF-A868-FF218E3E8425}" type="slidenum">
              <a:rPr lang="fr-CA" smtClean="0"/>
              <a:t>‹N°›</a:t>
            </a:fld>
            <a:endParaRPr lang="fr-CA"/>
          </a:p>
        </p:txBody>
      </p:sp>
      <p:sp>
        <p:nvSpPr>
          <p:cNvPr id="6" name="Titre 1"/>
          <p:cNvSpPr>
            <a:spLocks noGrp="1"/>
          </p:cNvSpPr>
          <p:nvPr>
            <p:ph type="title"/>
          </p:nvPr>
        </p:nvSpPr>
        <p:spPr>
          <a:xfrm>
            <a:off x="838200" y="365125"/>
            <a:ext cx="10515600" cy="1325563"/>
          </a:xfrm>
        </p:spPr>
        <p:txBody>
          <a:bodyPr/>
          <a:lstStyle>
            <a:lvl1pPr algn="r">
              <a:defRPr>
                <a:latin typeface="+mn-lt"/>
              </a:defRPr>
            </a:lvl1pPr>
          </a:lstStyle>
          <a:p>
            <a:r>
              <a:rPr lang="fr-FR" dirty="0" smtClean="0"/>
              <a:t>Modifiez le style du titre</a:t>
            </a:r>
            <a:endParaRPr lang="fr-CA" dirty="0"/>
          </a:p>
        </p:txBody>
      </p:sp>
    </p:spTree>
    <p:extLst>
      <p:ext uri="{BB962C8B-B14F-4D97-AF65-F5344CB8AC3E}">
        <p14:creationId xmlns:p14="http://schemas.microsoft.com/office/powerpoint/2010/main" val="391764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1F210B-2E48-44B9-A493-5C9152F703E0}" type="datetimeFigureOut">
              <a:rPr lang="fr-CA" smtClean="0"/>
              <a:t>2017-09-22</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6C2ACB-E75E-45AF-A868-FF218E3E8425}" type="slidenum">
              <a:rPr lang="fr-CA" smtClean="0"/>
              <a:t>‹N°›</a:t>
            </a:fld>
            <a:endParaRPr lang="fr-CA"/>
          </a:p>
        </p:txBody>
      </p:sp>
    </p:spTree>
    <p:extLst>
      <p:ext uri="{BB962C8B-B14F-4D97-AF65-F5344CB8AC3E}">
        <p14:creationId xmlns:p14="http://schemas.microsoft.com/office/powerpoint/2010/main" val="410125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rps du texte">
    <p:spTree>
      <p:nvGrpSpPr>
        <p:cNvPr id="1" name=""/>
        <p:cNvGrpSpPr/>
        <p:nvPr/>
      </p:nvGrpSpPr>
      <p:grpSpPr>
        <a:xfrm>
          <a:off x="0" y="0"/>
          <a:ext cx="0" cy="0"/>
          <a:chOff x="0" y="0"/>
          <a:chExt cx="0" cy="0"/>
        </a:xfrm>
      </p:grpSpPr>
      <p:sp>
        <p:nvSpPr>
          <p:cNvPr id="2" name="Title 1"/>
          <p:cNvSpPr>
            <a:spLocks noGrp="1"/>
          </p:cNvSpPr>
          <p:nvPr>
            <p:ph type="title"/>
          </p:nvPr>
        </p:nvSpPr>
        <p:spPr>
          <a:xfrm>
            <a:off x="247499" y="152400"/>
            <a:ext cx="11713301" cy="1143000"/>
          </a:xfrm>
        </p:spPr>
        <p:txBody>
          <a:bodyPr>
            <a:noAutofit/>
          </a:bodyPr>
          <a:lstStyle>
            <a:lvl1pPr algn="l" defTabSz="914400" rtl="0" eaLnBrk="1" latinLnBrk="0" hangingPunct="1">
              <a:spcBef>
                <a:spcPct val="0"/>
              </a:spcBef>
              <a:buNone/>
              <a:defRPr lang="en-CA" sz="3600" b="1" kern="1200" noProof="0" dirty="0">
                <a:solidFill>
                  <a:schemeClr val="tx2"/>
                </a:solidFill>
                <a:latin typeface="+mj-lt"/>
                <a:ea typeface="+mj-ea"/>
                <a:cs typeface="+mj-cs"/>
              </a:defRPr>
            </a:lvl1pPr>
          </a:lstStyle>
          <a:p>
            <a:r>
              <a:rPr lang="fr-FR" noProof="0"/>
              <a:t>Modifiez le style du titre</a:t>
            </a:r>
            <a:endParaRPr lang="fr-CA" noProof="0" dirty="0"/>
          </a:p>
        </p:txBody>
      </p:sp>
      <p:sp>
        <p:nvSpPr>
          <p:cNvPr id="4" name="Text Placeholder 2"/>
          <p:cNvSpPr>
            <a:spLocks noGrp="1"/>
          </p:cNvSpPr>
          <p:nvPr>
            <p:ph idx="1" hasCustomPrompt="1"/>
          </p:nvPr>
        </p:nvSpPr>
        <p:spPr>
          <a:xfrm>
            <a:off x="239350" y="1524000"/>
            <a:ext cx="11713301" cy="4525963"/>
          </a:xfrm>
          <a:prstGeom prst="rect">
            <a:avLst/>
          </a:prstGeom>
        </p:spPr>
        <p:txBody>
          <a:bodyPr vert="horz" lIns="91440" tIns="45720" rIns="91440" bIns="45720" rtlCol="0">
            <a:noAutofit/>
          </a:bodyPr>
          <a:lstStyle>
            <a:lvl1pPr>
              <a:defRPr lang="fr-CA" noProof="0" dirty="0" smtClean="0"/>
            </a:lvl1pPr>
            <a:lvl2pPr>
              <a:defRPr lang="fr-CA" noProof="0" dirty="0" smtClean="0"/>
            </a:lvl2pPr>
            <a:lvl3pPr>
              <a:defRPr lang="fr-CA" noProof="0" dirty="0" smtClean="0"/>
            </a:lvl3pPr>
          </a:lstStyle>
          <a:p>
            <a:pPr lvl="0"/>
            <a:r>
              <a:rPr lang="fr-CA" noProof="0" dirty="0"/>
              <a:t>Cliquez pour modifier le texte</a:t>
            </a:r>
          </a:p>
          <a:p>
            <a:pPr lvl="1"/>
            <a:r>
              <a:rPr lang="fr-CA" noProof="0" dirty="0"/>
              <a:t>	Deuxième niveau</a:t>
            </a:r>
          </a:p>
          <a:p>
            <a:pPr lvl="2"/>
            <a:r>
              <a:rPr lang="fr-CA" noProof="0" dirty="0"/>
              <a:t>Troisième niveau</a:t>
            </a:r>
          </a:p>
        </p:txBody>
      </p:sp>
      <p:sp>
        <p:nvSpPr>
          <p:cNvPr id="7" name="Slide Number Placeholder 3"/>
          <p:cNvSpPr>
            <a:spLocks noGrp="1"/>
          </p:cNvSpPr>
          <p:nvPr>
            <p:ph type="sldNum" sz="quarter" idx="4"/>
          </p:nvPr>
        </p:nvSpPr>
        <p:spPr>
          <a:xfrm>
            <a:off x="112619" y="6525344"/>
            <a:ext cx="943140" cy="329982"/>
          </a:xfrm>
          <a:prstGeom prst="rect">
            <a:avLst/>
          </a:prstGeom>
        </p:spPr>
        <p:txBody>
          <a:bodyPr/>
          <a:lstStyle>
            <a:lvl1pPr>
              <a:defRPr sz="1050"/>
            </a:lvl1pPr>
          </a:lstStyle>
          <a:p>
            <a:fld id="{D5318631-5C24-4821-B8D4-FEB4A0C6167F}" type="slidenum">
              <a:rPr lang="en-CA" smtClean="0"/>
              <a:pPr/>
              <a:t>‹N°›</a:t>
            </a:fld>
            <a:endParaRPr lang="en-CA" dirty="0"/>
          </a:p>
        </p:txBody>
      </p:sp>
    </p:spTree>
    <p:extLst>
      <p:ext uri="{BB962C8B-B14F-4D97-AF65-F5344CB8AC3E}">
        <p14:creationId xmlns:p14="http://schemas.microsoft.com/office/powerpoint/2010/main" val="229308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210B-2E48-44B9-A493-5C9152F703E0}" type="datetimeFigureOut">
              <a:rPr lang="fr-CA" smtClean="0"/>
              <a:t>2017-09-22</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C2ACB-E75E-45AF-A868-FF218E3E8425}" type="slidenum">
              <a:rPr lang="fr-CA" smtClean="0"/>
              <a:t>‹N°›</a:t>
            </a:fld>
            <a:endParaRPr lang="fr-CA"/>
          </a:p>
        </p:txBody>
      </p:sp>
    </p:spTree>
    <p:extLst>
      <p:ext uri="{BB962C8B-B14F-4D97-AF65-F5344CB8AC3E}">
        <p14:creationId xmlns:p14="http://schemas.microsoft.com/office/powerpoint/2010/main" val="265139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61323" y="3819036"/>
            <a:ext cx="9828213" cy="799895"/>
          </a:xfrm>
        </p:spPr>
        <p:txBody>
          <a:bodyPr>
            <a:normAutofit/>
          </a:bodyPr>
          <a:lstStyle/>
          <a:p>
            <a:r>
              <a:rPr lang="fr-CA" sz="4400" b="1" dirty="0" smtClean="0"/>
              <a:t>Plateforme d’innovation Panneaux</a:t>
            </a:r>
            <a:endParaRPr lang="fr-CA" sz="4400" b="1" dirty="0"/>
          </a:p>
        </p:txBody>
      </p:sp>
      <p:sp>
        <p:nvSpPr>
          <p:cNvPr id="3" name="Sous-titre 2"/>
          <p:cNvSpPr>
            <a:spLocks noGrp="1"/>
          </p:cNvSpPr>
          <p:nvPr>
            <p:ph type="subTitle" idx="1"/>
          </p:nvPr>
        </p:nvSpPr>
        <p:spPr>
          <a:xfrm>
            <a:off x="2808516" y="4618931"/>
            <a:ext cx="8581020" cy="956149"/>
          </a:xfrm>
        </p:spPr>
        <p:txBody>
          <a:bodyPr>
            <a:normAutofit fontScale="92500" lnSpcReduction="20000"/>
          </a:bodyPr>
          <a:lstStyle/>
          <a:p>
            <a:r>
              <a:rPr lang="fr-CA" sz="2000" b="1" dirty="0"/>
              <a:t>Yvon Rousseau, CPA, CMA</a:t>
            </a:r>
          </a:p>
          <a:p>
            <a:r>
              <a:rPr lang="fr-CA" sz="2000" b="1" dirty="0" smtClean="0"/>
              <a:t>V-P </a:t>
            </a:r>
            <a:r>
              <a:rPr lang="fr-CA" sz="2000" b="1" dirty="0"/>
              <a:t>exécutif et </a:t>
            </a:r>
            <a:r>
              <a:rPr lang="fr-CA" sz="2000" b="1" dirty="0" smtClean="0"/>
              <a:t>chef de la direction financière </a:t>
            </a:r>
          </a:p>
          <a:p>
            <a:r>
              <a:rPr lang="fr-CA" sz="2000" b="1" dirty="0" err="1" smtClean="0"/>
              <a:t>Uniboard</a:t>
            </a:r>
            <a:r>
              <a:rPr lang="fr-CA" sz="2000" b="1" dirty="0" smtClean="0"/>
              <a:t> Canada </a:t>
            </a:r>
            <a:r>
              <a:rPr lang="fr-CA" sz="2000" b="1" dirty="0" err="1" smtClean="0"/>
              <a:t>inc.</a:t>
            </a:r>
            <a:endParaRPr lang="fr-CA" sz="2000" b="1" dirty="0"/>
          </a:p>
        </p:txBody>
      </p:sp>
      <p:sp>
        <p:nvSpPr>
          <p:cNvPr id="4" name="ZoneTexte 3"/>
          <p:cNvSpPr txBox="1"/>
          <p:nvPr/>
        </p:nvSpPr>
        <p:spPr>
          <a:xfrm>
            <a:off x="407395" y="4928749"/>
            <a:ext cx="3555050" cy="646331"/>
          </a:xfrm>
          <a:prstGeom prst="rect">
            <a:avLst/>
          </a:prstGeom>
          <a:noFill/>
        </p:spPr>
        <p:txBody>
          <a:bodyPr wrap="square" rtlCol="0">
            <a:spAutoFit/>
          </a:bodyPr>
          <a:lstStyle/>
          <a:p>
            <a:r>
              <a:rPr lang="fr-CA" sz="2000" b="1" dirty="0" smtClean="0"/>
              <a:t>Bilan Forum Innovation Bois</a:t>
            </a:r>
          </a:p>
          <a:p>
            <a:r>
              <a:rPr lang="fr-CA" sz="1600" b="1" i="1" dirty="0" smtClean="0"/>
              <a:t>Rouyn Noranda, 25 septembre 2017</a:t>
            </a:r>
            <a:endParaRPr lang="fr-CA" sz="1600" b="1" i="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946" y="328585"/>
            <a:ext cx="6366668" cy="3257905"/>
          </a:xfrm>
          <a:prstGeom prst="rect">
            <a:avLst/>
          </a:prstGeom>
        </p:spPr>
      </p:pic>
    </p:spTree>
    <p:extLst>
      <p:ext uri="{BB962C8B-B14F-4D97-AF65-F5344CB8AC3E}">
        <p14:creationId xmlns:p14="http://schemas.microsoft.com/office/powerpoint/2010/main" val="638422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602267602"/>
              </p:ext>
            </p:extLst>
          </p:nvPr>
        </p:nvGraphicFramePr>
        <p:xfrm>
          <a:off x="493485" y="2032000"/>
          <a:ext cx="11176000" cy="4572000"/>
        </p:xfrm>
        <a:graphic>
          <a:graphicData uri="http://schemas.openxmlformats.org/drawingml/2006/table">
            <a:tbl>
              <a:tblPr/>
              <a:tblGrid>
                <a:gridCol w="1707388">
                  <a:extLst>
                    <a:ext uri="{9D8B030D-6E8A-4147-A177-3AD203B41FA5}">
                      <a16:colId xmlns="" xmlns:a16="http://schemas.microsoft.com/office/drawing/2014/main" val="20000"/>
                    </a:ext>
                  </a:extLst>
                </a:gridCol>
                <a:gridCol w="4734306">
                  <a:extLst>
                    <a:ext uri="{9D8B030D-6E8A-4147-A177-3AD203B41FA5}">
                      <a16:colId xmlns="" xmlns:a16="http://schemas.microsoft.com/office/drawing/2014/main" val="20001"/>
                    </a:ext>
                  </a:extLst>
                </a:gridCol>
                <a:gridCol w="4734306"/>
              </a:tblGrid>
              <a:tr h="327104">
                <a:tc>
                  <a:txBody>
                    <a:bodyPr/>
                    <a:lstStyle/>
                    <a:p>
                      <a:pPr algn="ctr">
                        <a:spcAft>
                          <a:spcPts val="0"/>
                        </a:spcAft>
                      </a:pPr>
                      <a:r>
                        <a:rPr lang="fr-CA" sz="2000" b="1" dirty="0">
                          <a:latin typeface="Calibri"/>
                          <a:ea typeface="Times New Roman"/>
                          <a:cs typeface="Arial"/>
                        </a:rPr>
                        <a:t>Axes de recherche</a:t>
                      </a:r>
                      <a:endParaRPr lang="fr-CA" sz="2000" dirty="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2000" b="1" dirty="0">
                          <a:latin typeface="Calibri"/>
                          <a:ea typeface="Times New Roman"/>
                          <a:cs typeface="Arial"/>
                        </a:rPr>
                        <a:t>Thèmes abordés</a:t>
                      </a:r>
                      <a:endParaRPr lang="fr-CA" sz="2000" dirty="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1" dirty="0" smtClean="0">
                          <a:latin typeface="+mn-lt"/>
                          <a:ea typeface="Times New Roman"/>
                          <a:cs typeface="Arial"/>
                        </a:rPr>
                        <a:t>Objectifs / Cible</a:t>
                      </a:r>
                      <a:endParaRPr lang="fr-CA" sz="2000" dirty="0" smtClean="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81314">
                <a:tc>
                  <a:txBody>
                    <a:bodyPr/>
                    <a:lstStyle/>
                    <a:p>
                      <a:pPr algn="l">
                        <a:spcAft>
                          <a:spcPts val="0"/>
                        </a:spcAft>
                      </a:pPr>
                      <a:r>
                        <a:rPr lang="fr-CA" sz="2000" dirty="0">
                          <a:latin typeface="Calibri"/>
                          <a:ea typeface="Times New Roman"/>
                          <a:cs typeface="Arial"/>
                        </a:rPr>
                        <a:t>Produits innovants</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2000" dirty="0">
                          <a:latin typeface="Calibri"/>
                          <a:ea typeface="Times New Roman"/>
                          <a:cs typeface="Arial"/>
                        </a:rPr>
                        <a:t>Panneaux structuraux plus performants, isolants thermique et phoniques </a:t>
                      </a:r>
                      <a:r>
                        <a:rPr lang="fr-CA" sz="2000" dirty="0" err="1">
                          <a:latin typeface="Calibri"/>
                          <a:ea typeface="Times New Roman"/>
                          <a:cs typeface="Arial"/>
                        </a:rPr>
                        <a:t>biosourcés</a:t>
                      </a:r>
                      <a:r>
                        <a:rPr lang="fr-CA" sz="2000" dirty="0">
                          <a:latin typeface="Calibri"/>
                          <a:ea typeface="Times New Roman"/>
                          <a:cs typeface="Arial"/>
                        </a:rPr>
                        <a:t>, panneaux non structuraux à usages </a:t>
                      </a:r>
                      <a:r>
                        <a:rPr lang="fr-CA" sz="2000" dirty="0" smtClean="0">
                          <a:latin typeface="Calibri"/>
                          <a:ea typeface="Times New Roman"/>
                          <a:cs typeface="Arial"/>
                        </a:rPr>
                        <a:t>industriels, </a:t>
                      </a:r>
                      <a:r>
                        <a:rPr lang="fr-CA" sz="2000" dirty="0">
                          <a:latin typeface="Calibri"/>
                          <a:ea typeface="Times New Roman"/>
                          <a:cs typeface="Arial"/>
                        </a:rPr>
                        <a:t>panneaux </a:t>
                      </a:r>
                      <a:r>
                        <a:rPr lang="fr-CA" sz="2000" dirty="0" err="1">
                          <a:latin typeface="Calibri"/>
                          <a:ea typeface="Times New Roman"/>
                          <a:cs typeface="Arial"/>
                        </a:rPr>
                        <a:t>multi-propriétés</a:t>
                      </a:r>
                      <a:r>
                        <a:rPr lang="fr-CA" sz="2000" dirty="0">
                          <a:latin typeface="Calibri"/>
                          <a:ea typeface="Times New Roman"/>
                          <a:cs typeface="Arial"/>
                        </a:rPr>
                        <a:t> et plus écologiques, etc. </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marR="0" indent="-174625" algn="l" defTabSz="914400" rtl="0" eaLnBrk="1" fontAlgn="auto" latinLnBrk="0" hangingPunct="1">
                        <a:lnSpc>
                          <a:spcPct val="100000"/>
                        </a:lnSpc>
                        <a:spcBef>
                          <a:spcPts val="0"/>
                        </a:spcBef>
                        <a:spcAft>
                          <a:spcPts val="0"/>
                        </a:spcAft>
                        <a:buClrTx/>
                        <a:buSzTx/>
                        <a:buFontTx/>
                        <a:buNone/>
                        <a:tabLst>
                          <a:tab pos="174625" algn="l"/>
                        </a:tabLst>
                        <a:defRPr/>
                      </a:pPr>
                      <a:r>
                        <a:rPr lang="fr-CA" sz="2000" baseline="0" dirty="0" smtClean="0">
                          <a:latin typeface="+mn-lt"/>
                          <a:ea typeface="Times New Roman"/>
                          <a:cs typeface="Arial"/>
                        </a:rPr>
                        <a:t>-	D</a:t>
                      </a:r>
                      <a:r>
                        <a:rPr lang="fr-CA" sz="2000" dirty="0" smtClean="0">
                          <a:latin typeface="+mn-lt"/>
                          <a:ea typeface="Times New Roman"/>
                          <a:cs typeface="Arial"/>
                        </a:rPr>
                        <a:t>éveloppement d’</a:t>
                      </a:r>
                      <a:r>
                        <a:rPr lang="fr-CA" sz="2000" baseline="0" dirty="0" smtClean="0">
                          <a:latin typeface="+mn-lt"/>
                          <a:ea typeface="Times New Roman"/>
                          <a:cs typeface="Arial"/>
                        </a:rPr>
                        <a:t>un nouveau </a:t>
                      </a:r>
                      <a:r>
                        <a:rPr lang="fr-CA" sz="2000" dirty="0" smtClean="0">
                          <a:latin typeface="+mn-lt"/>
                          <a:ea typeface="Times New Roman"/>
                          <a:cs typeface="Arial"/>
                        </a:rPr>
                        <a:t>produit dans chacun des secteurs</a:t>
                      </a:r>
                    </a:p>
                    <a:p>
                      <a:pPr marL="174625" indent="-174625" algn="l">
                        <a:spcAft>
                          <a:spcPts val="0"/>
                        </a:spcAft>
                        <a:tabLst>
                          <a:tab pos="174625" algn="l"/>
                        </a:tabLst>
                      </a:pPr>
                      <a:r>
                        <a:rPr lang="fr-CA" sz="2000" baseline="0" dirty="0" smtClean="0">
                          <a:latin typeface="+mn-lt"/>
                          <a:ea typeface="Times New Roman"/>
                          <a:cs typeface="Arial"/>
                        </a:rPr>
                        <a:t>-	Nouveaux attributs &amp; propriétés supérieures pour </a:t>
                      </a:r>
                      <a:r>
                        <a:rPr lang="fr-CA" sz="2000" dirty="0" smtClean="0">
                          <a:latin typeface="+mn-lt"/>
                          <a:ea typeface="Times New Roman"/>
                          <a:cs typeface="Arial"/>
                        </a:rPr>
                        <a:t>panneaux structuraux et non-structuraux</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81314">
                <a:tc>
                  <a:txBody>
                    <a:bodyPr/>
                    <a:lstStyle/>
                    <a:p>
                      <a:pPr algn="l">
                        <a:spcAft>
                          <a:spcPts val="0"/>
                        </a:spcAft>
                      </a:pPr>
                      <a:r>
                        <a:rPr lang="fr-CA" sz="2000" dirty="0">
                          <a:latin typeface="Calibri"/>
                          <a:ea typeface="Times New Roman"/>
                          <a:cs typeface="Arial"/>
                        </a:rPr>
                        <a:t>Marchés</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2000" dirty="0">
                          <a:latin typeface="Calibri"/>
                          <a:ea typeface="Times New Roman"/>
                          <a:cs typeface="Arial"/>
                        </a:rPr>
                        <a:t>Support à l’intelligence de marché, l’homologation et l’évaluation des impacts environnementaux (séquestration carbone et analyse de cycle de vie). </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174625" algn="l">
                        <a:spcAft>
                          <a:spcPts val="0"/>
                        </a:spcAft>
                        <a:buFontTx/>
                        <a:buChar char="-"/>
                        <a:tabLst>
                          <a:tab pos="174625" algn="l"/>
                        </a:tabLst>
                      </a:pPr>
                      <a:r>
                        <a:rPr lang="fr-CA" sz="2000" dirty="0" smtClean="0">
                          <a:latin typeface="+mn-lt"/>
                          <a:ea typeface="Times New Roman"/>
                          <a:cs typeface="Arial"/>
                        </a:rPr>
                        <a:t>Augmentation de  5% de la part de marché des</a:t>
                      </a:r>
                      <a:r>
                        <a:rPr lang="fr-CA" sz="2000" baseline="0" dirty="0" smtClean="0">
                          <a:latin typeface="+mn-lt"/>
                          <a:ea typeface="Times New Roman"/>
                          <a:cs typeface="Arial"/>
                        </a:rPr>
                        <a:t> panneaux OSB dans la construction résidentielle et les applications industrielles </a:t>
                      </a:r>
                    </a:p>
                    <a:p>
                      <a:pPr marL="174625" marR="0" indent="-174625" algn="l" defTabSz="914400" rtl="0" eaLnBrk="1" fontAlgn="auto" latinLnBrk="0" hangingPunct="1">
                        <a:lnSpc>
                          <a:spcPct val="100000"/>
                        </a:lnSpc>
                        <a:spcBef>
                          <a:spcPts val="0"/>
                        </a:spcBef>
                        <a:spcAft>
                          <a:spcPts val="0"/>
                        </a:spcAft>
                        <a:buClrTx/>
                        <a:buSzTx/>
                        <a:buFontTx/>
                        <a:buChar char="-"/>
                        <a:tabLst>
                          <a:tab pos="174625" algn="l"/>
                        </a:tabLst>
                        <a:defRPr/>
                      </a:pPr>
                      <a:r>
                        <a:rPr lang="fr-CA" sz="2000" baseline="0" dirty="0" smtClean="0">
                          <a:latin typeface="+mn-lt"/>
                          <a:ea typeface="Times New Roman"/>
                          <a:cs typeface="Arial"/>
                        </a:rPr>
                        <a:t>Augmentation de 5%  de la part de marché des panneaux non-structuraux dans  </a:t>
                      </a:r>
                      <a:r>
                        <a:rPr lang="fr-CA" sz="2000" kern="1200" baseline="0" dirty="0" smtClean="0">
                          <a:solidFill>
                            <a:schemeClr val="tx1"/>
                          </a:solidFill>
                          <a:latin typeface="Calibri" pitchFamily="34" charset="0"/>
                          <a:ea typeface="+mn-ea"/>
                          <a:cs typeface="Calibri" pitchFamily="34" charset="0"/>
                        </a:rPr>
                        <a:t>l</a:t>
                      </a:r>
                      <a:r>
                        <a:rPr lang="fr-CA" sz="2000" kern="1200" dirty="0" smtClean="0">
                          <a:solidFill>
                            <a:schemeClr val="tx1"/>
                          </a:solidFill>
                          <a:latin typeface="Calibri" pitchFamily="34" charset="0"/>
                          <a:ea typeface="+mn-ea"/>
                          <a:cs typeface="Calibri" pitchFamily="34" charset="0"/>
                        </a:rPr>
                        <a:t>es secteurs des armoires et du plancher laminé.</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 name="Espace réservé du numéro de diapositive 3"/>
          <p:cNvSpPr>
            <a:spLocks noGrp="1"/>
          </p:cNvSpPr>
          <p:nvPr>
            <p:ph type="sldNum" sz="quarter" idx="4"/>
          </p:nvPr>
        </p:nvSpPr>
        <p:spPr/>
        <p:txBody>
          <a:bodyPr/>
          <a:lstStyle/>
          <a:p>
            <a:fld id="{D5318631-5C24-4821-B8D4-FEB4A0C6167F}" type="slidenum">
              <a:rPr lang="en-CA" smtClean="0"/>
              <a:pPr/>
              <a:t>10</a:t>
            </a:fld>
            <a:endParaRPr lang="en-CA" dirty="0"/>
          </a:p>
        </p:txBody>
      </p:sp>
      <p:sp>
        <p:nvSpPr>
          <p:cNvPr id="6"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Principaux axes de recherche</a:t>
            </a:r>
            <a:endParaRPr lang="fr-CA" sz="4000" dirty="0">
              <a:solidFill>
                <a:schemeClr val="tx1"/>
              </a:solidFill>
              <a:latin typeface="+mn-lt"/>
            </a:endParaRPr>
          </a:p>
        </p:txBody>
      </p:sp>
    </p:spTree>
    <p:extLst>
      <p:ext uri="{BB962C8B-B14F-4D97-AF65-F5344CB8AC3E}">
        <p14:creationId xmlns:p14="http://schemas.microsoft.com/office/powerpoint/2010/main" val="69741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7727" y="2041751"/>
            <a:ext cx="11328377" cy="4525963"/>
          </a:xfrm>
        </p:spPr>
        <p:txBody>
          <a:bodyPr/>
          <a:lstStyle/>
          <a:p>
            <a:pPr lvl="0">
              <a:buClr>
                <a:srgbClr val="00B050"/>
              </a:buClr>
            </a:pPr>
            <a:r>
              <a:rPr lang="fr-CA" sz="2400" dirty="0"/>
              <a:t>Utilisation des </a:t>
            </a:r>
            <a:r>
              <a:rPr lang="fr-CA" sz="2400" dirty="0" err="1" smtClean="0"/>
              <a:t>co-produits</a:t>
            </a:r>
            <a:r>
              <a:rPr lang="fr-CA" sz="2400" dirty="0" smtClean="0"/>
              <a:t> </a:t>
            </a:r>
            <a:r>
              <a:rPr lang="fr-CA" sz="2400" dirty="0"/>
              <a:t>du sciage (copeaux, sciures, rabotures et écorces) pour la fabrication de panneaux isolants, structuraux et d’apparence innovants. </a:t>
            </a:r>
          </a:p>
          <a:p>
            <a:pPr lvl="0">
              <a:buClr>
                <a:srgbClr val="00B050"/>
              </a:buClr>
            </a:pPr>
            <a:r>
              <a:rPr lang="fr-CA" sz="2400" dirty="0"/>
              <a:t>Fabrication de coproduits spécialisés mieux adaptés aux besoins des usines de panneaux actuels et futurs. </a:t>
            </a:r>
          </a:p>
          <a:p>
            <a:pPr lvl="0">
              <a:buClr>
                <a:srgbClr val="00B050"/>
              </a:buClr>
            </a:pPr>
            <a:r>
              <a:rPr lang="fr-CA" sz="2400" dirty="0"/>
              <a:t>Utilisation de bois de déconstruction (CRD) pour la fabrication de panneaux et bois d’ingénierie. </a:t>
            </a:r>
          </a:p>
          <a:p>
            <a:pPr lvl="0">
              <a:buClr>
                <a:srgbClr val="00B050"/>
              </a:buClr>
            </a:pPr>
            <a:r>
              <a:rPr lang="fr-CA" sz="2400" dirty="0"/>
              <a:t>Récupérer la fibre de bois de panneaux recyclés en décomposant le bois </a:t>
            </a:r>
            <a:r>
              <a:rPr lang="fr-CA" sz="2400" dirty="0" smtClean="0"/>
              <a:t>et les adhésifs</a:t>
            </a:r>
            <a:endParaRPr lang="fr-CA" sz="2400" dirty="0"/>
          </a:p>
          <a:p>
            <a:pPr lvl="0">
              <a:buClr>
                <a:srgbClr val="00B050"/>
              </a:buClr>
            </a:pPr>
            <a:r>
              <a:rPr lang="fr-CA" sz="2400" dirty="0"/>
              <a:t>Utilisation accrue de </a:t>
            </a:r>
            <a:r>
              <a:rPr lang="fr-CA" sz="2400" dirty="0" smtClean="0"/>
              <a:t>bouleaux </a:t>
            </a:r>
            <a:r>
              <a:rPr lang="fr-CA" sz="2400" dirty="0"/>
              <a:t>et autres essences sous-utilisées pour la fabrication de panneaux OSB</a:t>
            </a:r>
          </a:p>
          <a:p>
            <a:pPr>
              <a:buClr>
                <a:srgbClr val="00B050"/>
              </a:buClr>
            </a:pPr>
            <a:r>
              <a:rPr lang="fr-CA" sz="2400" dirty="0"/>
              <a:t>Utilisation d’essences à croissance rapide et </a:t>
            </a:r>
            <a:r>
              <a:rPr lang="fr-CA" sz="2400" dirty="0" smtClean="0"/>
              <a:t>de </a:t>
            </a:r>
            <a:r>
              <a:rPr lang="fr-CA" sz="2400" dirty="0"/>
              <a:t>biomasse agricole pour la fabrication de panneaux structuraux et </a:t>
            </a:r>
            <a:r>
              <a:rPr lang="fr-CA" sz="2400" dirty="0" smtClean="0"/>
              <a:t>non-structuraux</a:t>
            </a:r>
            <a:endParaRPr lang="fr-CA" sz="2400"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11</a:t>
            </a:fld>
            <a:endParaRPr lang="en-CA" dirty="0"/>
          </a:p>
        </p:txBody>
      </p:sp>
      <p:sp>
        <p:nvSpPr>
          <p:cNvPr id="6"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Projets potentiels –</a:t>
            </a:r>
          </a:p>
          <a:p>
            <a:pPr algn="r"/>
            <a:r>
              <a:rPr lang="fr-CA" sz="4000" dirty="0" smtClean="0">
                <a:solidFill>
                  <a:schemeClr val="tx1"/>
                </a:solidFill>
                <a:latin typeface="+mn-lt"/>
              </a:rPr>
              <a:t>Axe 1 / Matières premières</a:t>
            </a:r>
            <a:endParaRPr lang="fr-CA" sz="4000" dirty="0">
              <a:solidFill>
                <a:schemeClr val="tx1"/>
              </a:solidFill>
              <a:latin typeface="+mn-lt"/>
            </a:endParaRPr>
          </a:p>
        </p:txBody>
      </p:sp>
    </p:spTree>
    <p:extLst>
      <p:ext uri="{BB962C8B-B14F-4D97-AF65-F5344CB8AC3E}">
        <p14:creationId xmlns:p14="http://schemas.microsoft.com/office/powerpoint/2010/main" val="264261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8699" y="2046514"/>
            <a:ext cx="11357405" cy="4525963"/>
          </a:xfrm>
        </p:spPr>
        <p:txBody>
          <a:bodyPr/>
          <a:lstStyle/>
          <a:p>
            <a:pPr lvl="0">
              <a:buClr>
                <a:srgbClr val="00B050"/>
              </a:buClr>
            </a:pPr>
            <a:r>
              <a:rPr lang="fr-CA" sz="2400" dirty="0"/>
              <a:t>Amélioration de la résistance au feu des produits composites. </a:t>
            </a:r>
          </a:p>
          <a:p>
            <a:pPr lvl="0">
              <a:buClr>
                <a:srgbClr val="00B050"/>
              </a:buClr>
            </a:pPr>
            <a:r>
              <a:rPr lang="fr-CA" sz="2400" dirty="0"/>
              <a:t>Amélioration de la résistance fongique des produits composites.</a:t>
            </a:r>
          </a:p>
          <a:p>
            <a:pPr lvl="0">
              <a:buClr>
                <a:srgbClr val="00B050"/>
              </a:buClr>
            </a:pPr>
            <a:r>
              <a:rPr lang="fr-CA" sz="2400" dirty="0"/>
              <a:t>Impression 3D avec fibres de bois. </a:t>
            </a:r>
          </a:p>
          <a:p>
            <a:pPr lvl="0">
              <a:buClr>
                <a:srgbClr val="00B050"/>
              </a:buClr>
            </a:pPr>
            <a:r>
              <a:rPr lang="fr-CA" sz="2400" dirty="0"/>
              <a:t>Utilisation de la spectroscopie par </a:t>
            </a:r>
            <a:r>
              <a:rPr lang="fr-CA" sz="2400" dirty="0" smtClean="0"/>
              <a:t>approche </a:t>
            </a:r>
            <a:r>
              <a:rPr lang="fr-CA" sz="2400" dirty="0"/>
              <a:t>infrarouge pour mesure en continu des propriétés chimiques du bois, du contenu et distribution d’adhésifs et du degré de polymérisation de l’adhésif</a:t>
            </a:r>
          </a:p>
          <a:p>
            <a:pPr lvl="0">
              <a:buClr>
                <a:srgbClr val="00B050"/>
              </a:buClr>
            </a:pPr>
            <a:r>
              <a:rPr lang="fr-CA" sz="2400" dirty="0"/>
              <a:t>Développer de nouvelles technologies de pressage avec une injection d’air, azote ou produit chimique pour augmenter la productivité et améliorer la stabilité dimensionnelle des panneaux</a:t>
            </a:r>
          </a:p>
          <a:p>
            <a:pPr lvl="0">
              <a:buClr>
                <a:srgbClr val="00B050"/>
              </a:buClr>
            </a:pPr>
            <a:r>
              <a:rPr lang="fr-CA" sz="2400" dirty="0" err="1" smtClean="0"/>
              <a:t>Pré-traitements</a:t>
            </a:r>
            <a:r>
              <a:rPr lang="fr-CA" sz="2400" dirty="0" smtClean="0"/>
              <a:t> </a:t>
            </a:r>
            <a:r>
              <a:rPr lang="fr-CA" sz="2400" dirty="0"/>
              <a:t>à la fibre pour atténuer les impacts des variations dans les propriétés chimiques de la fibre, améliorer la performance des adhésifs  et les propriétés des panneaux</a:t>
            </a:r>
          </a:p>
          <a:p>
            <a:pPr lvl="0"/>
            <a:endParaRPr lang="fr-CA" sz="2400" dirty="0"/>
          </a:p>
          <a:p>
            <a:endParaRPr lang="fr-CA" sz="2400"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12</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Projets potentiels –</a:t>
            </a:r>
          </a:p>
          <a:p>
            <a:pPr algn="r"/>
            <a:r>
              <a:rPr lang="fr-CA" sz="4000" dirty="0" smtClean="0">
                <a:solidFill>
                  <a:schemeClr val="tx1"/>
                </a:solidFill>
                <a:latin typeface="+mn-lt"/>
              </a:rPr>
              <a:t>Axe 2 / Procédés innovants</a:t>
            </a:r>
            <a:endParaRPr lang="fr-CA" sz="4000" dirty="0">
              <a:solidFill>
                <a:schemeClr val="tx1"/>
              </a:solidFill>
              <a:latin typeface="+mn-lt"/>
            </a:endParaRPr>
          </a:p>
        </p:txBody>
      </p:sp>
    </p:spTree>
    <p:extLst>
      <p:ext uri="{BB962C8B-B14F-4D97-AF65-F5344CB8AC3E}">
        <p14:creationId xmlns:p14="http://schemas.microsoft.com/office/powerpoint/2010/main" val="212890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5123" y="2017486"/>
            <a:ext cx="11320982" cy="4525963"/>
          </a:xfrm>
        </p:spPr>
        <p:txBody>
          <a:bodyPr/>
          <a:lstStyle/>
          <a:p>
            <a:pPr lvl="0">
              <a:buClr>
                <a:srgbClr val="00B050"/>
              </a:buClr>
            </a:pPr>
            <a:r>
              <a:rPr lang="fr-CA" dirty="0"/>
              <a:t>Développement d’adhésifs </a:t>
            </a:r>
            <a:r>
              <a:rPr lang="fr-CA" dirty="0" smtClean="0"/>
              <a:t>plus économiques et plus performants </a:t>
            </a:r>
            <a:r>
              <a:rPr lang="fr-CA" dirty="0"/>
              <a:t>à </a:t>
            </a:r>
            <a:r>
              <a:rPr lang="fr-CA" dirty="0" smtClean="0"/>
              <a:t>faibles </a:t>
            </a:r>
            <a:r>
              <a:rPr lang="fr-CA" dirty="0"/>
              <a:t>émissions de formaldéhyde à partir de biomasse forestière : tannins dérivés d’écorces et huile pyrolytique</a:t>
            </a:r>
          </a:p>
          <a:p>
            <a:pPr lvl="0">
              <a:buClr>
                <a:srgbClr val="00B050"/>
              </a:buClr>
            </a:pPr>
            <a:r>
              <a:rPr lang="fr-CA" dirty="0"/>
              <a:t>Utiliser les nanomatériaux pour renforcer les adhésifs pour améliorer leurs performances</a:t>
            </a:r>
          </a:p>
          <a:p>
            <a:pPr lvl="0">
              <a:buClr>
                <a:srgbClr val="00B050"/>
              </a:buClr>
            </a:pPr>
            <a:r>
              <a:rPr lang="fr-CA" dirty="0"/>
              <a:t>Utilisation de nouveaux additifs chimiques pour améliorer la performance des adhésifs ( réduction de formaldéhyde, catalyseurs, </a:t>
            </a:r>
            <a:r>
              <a:rPr lang="fr-CA" dirty="0" smtClean="0"/>
              <a:t>durabilité)</a:t>
            </a:r>
            <a:endParaRPr lang="fr-CA"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13</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Projets potentiels –</a:t>
            </a:r>
          </a:p>
          <a:p>
            <a:pPr algn="r"/>
            <a:r>
              <a:rPr lang="fr-CA" sz="4000" dirty="0" smtClean="0">
                <a:solidFill>
                  <a:schemeClr val="tx1"/>
                </a:solidFill>
                <a:latin typeface="+mn-lt"/>
              </a:rPr>
              <a:t>Axe 3 / Adhésifs innovants</a:t>
            </a:r>
            <a:endParaRPr lang="fr-CA" sz="4000" dirty="0">
              <a:solidFill>
                <a:schemeClr val="tx1"/>
              </a:solidFill>
              <a:latin typeface="+mn-lt"/>
            </a:endParaRPr>
          </a:p>
        </p:txBody>
      </p:sp>
    </p:spTree>
    <p:extLst>
      <p:ext uri="{BB962C8B-B14F-4D97-AF65-F5344CB8AC3E}">
        <p14:creationId xmlns:p14="http://schemas.microsoft.com/office/powerpoint/2010/main" val="3457602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8699" y="2046514"/>
            <a:ext cx="11357405" cy="4525963"/>
          </a:xfrm>
        </p:spPr>
        <p:txBody>
          <a:bodyPr/>
          <a:lstStyle/>
          <a:p>
            <a:pPr lvl="0">
              <a:buClr>
                <a:srgbClr val="00B050"/>
              </a:buClr>
            </a:pPr>
            <a:r>
              <a:rPr lang="fr-CA" dirty="0"/>
              <a:t>Panneaux d’apparence avec coproduits du sciage </a:t>
            </a:r>
            <a:endParaRPr lang="fr-CA" dirty="0" smtClean="0"/>
          </a:p>
          <a:p>
            <a:pPr lvl="0">
              <a:buClr>
                <a:srgbClr val="00B050"/>
              </a:buClr>
            </a:pPr>
            <a:r>
              <a:rPr lang="fr-CA" dirty="0" smtClean="0"/>
              <a:t>Panneaux </a:t>
            </a:r>
            <a:r>
              <a:rPr lang="fr-CA" dirty="0"/>
              <a:t>et produits composites pour applications commerciale</a:t>
            </a:r>
          </a:p>
          <a:p>
            <a:pPr lvl="0">
              <a:buClr>
                <a:srgbClr val="00B050"/>
              </a:buClr>
            </a:pPr>
            <a:r>
              <a:rPr lang="fr-CA" dirty="0"/>
              <a:t>Panneaux plus résistant aux flammes et/ou à la dégradation fongique</a:t>
            </a:r>
          </a:p>
          <a:p>
            <a:pPr lvl="0">
              <a:buClr>
                <a:srgbClr val="00B050"/>
              </a:buClr>
            </a:pPr>
            <a:r>
              <a:rPr lang="fr-CA" dirty="0"/>
              <a:t>Composites hybrides bois / matériaux inorganiques</a:t>
            </a:r>
          </a:p>
          <a:p>
            <a:pPr lvl="0">
              <a:buClr>
                <a:srgbClr val="00B050"/>
              </a:buClr>
            </a:pPr>
            <a:r>
              <a:rPr lang="fr-CA" dirty="0"/>
              <a:t>Panneaux OSB avec perméabilité à la vapeur amélioré.</a:t>
            </a:r>
          </a:p>
          <a:p>
            <a:pPr lvl="0">
              <a:buClr>
                <a:srgbClr val="00B050"/>
              </a:buClr>
            </a:pPr>
            <a:r>
              <a:rPr lang="fr-CA" dirty="0"/>
              <a:t>Nouveaux produits isolants à base de fibres de bois.</a:t>
            </a:r>
          </a:p>
          <a:p>
            <a:pPr lvl="0">
              <a:buClr>
                <a:srgbClr val="00B050"/>
              </a:buClr>
            </a:pPr>
            <a:r>
              <a:rPr lang="fr-CA" dirty="0"/>
              <a:t>Panneaux multifonctionnels (panneaux isolant et structuraux).</a:t>
            </a:r>
          </a:p>
          <a:p>
            <a:pPr lvl="0">
              <a:buClr>
                <a:srgbClr val="00B050"/>
              </a:buClr>
            </a:pPr>
            <a:r>
              <a:rPr lang="fr-CA" dirty="0"/>
              <a:t>Panneaux de plus faible densité et plus léger</a:t>
            </a:r>
          </a:p>
          <a:p>
            <a:pPr lvl="0">
              <a:buClr>
                <a:srgbClr val="00B050"/>
              </a:buClr>
            </a:pPr>
            <a:r>
              <a:rPr lang="fr-CA" dirty="0"/>
              <a:t>Nouveaux systèmes de finition des panneaux</a:t>
            </a:r>
          </a:p>
          <a:p>
            <a:pPr lvl="0"/>
            <a:endParaRPr lang="fr-CA" sz="2000" dirty="0"/>
          </a:p>
          <a:p>
            <a:pPr lvl="0"/>
            <a:endParaRPr lang="fr-CA" sz="2000" dirty="0"/>
          </a:p>
          <a:p>
            <a:pPr lvl="0"/>
            <a:endParaRPr lang="fr-CA" sz="2000" dirty="0"/>
          </a:p>
          <a:p>
            <a:endParaRPr lang="fr-CA"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14</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Projets potentiels –</a:t>
            </a:r>
          </a:p>
          <a:p>
            <a:pPr algn="r"/>
            <a:r>
              <a:rPr lang="fr-CA" sz="4000" dirty="0" smtClean="0">
                <a:solidFill>
                  <a:schemeClr val="tx1"/>
                </a:solidFill>
                <a:latin typeface="+mn-lt"/>
              </a:rPr>
              <a:t>Axe 4 / Produits innovants</a:t>
            </a:r>
            <a:endParaRPr lang="fr-CA" sz="4000" dirty="0">
              <a:solidFill>
                <a:schemeClr val="tx1"/>
              </a:solidFill>
              <a:latin typeface="+mn-lt"/>
            </a:endParaRPr>
          </a:p>
        </p:txBody>
      </p:sp>
    </p:spTree>
    <p:extLst>
      <p:ext uri="{BB962C8B-B14F-4D97-AF65-F5344CB8AC3E}">
        <p14:creationId xmlns:p14="http://schemas.microsoft.com/office/powerpoint/2010/main" val="376391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41" y="2032000"/>
            <a:ext cx="11313863" cy="4525963"/>
          </a:xfrm>
        </p:spPr>
        <p:txBody>
          <a:bodyPr/>
          <a:lstStyle/>
          <a:p>
            <a:pPr>
              <a:buClr>
                <a:srgbClr val="00B050"/>
              </a:buClr>
            </a:pPr>
            <a:r>
              <a:rPr lang="fr-CA" sz="2400" dirty="0"/>
              <a:t>Intelligence de marché sur des innovations</a:t>
            </a:r>
          </a:p>
          <a:p>
            <a:pPr>
              <a:buClr>
                <a:srgbClr val="00B050"/>
              </a:buClr>
            </a:pPr>
            <a:r>
              <a:rPr lang="fr-CA" sz="2400" dirty="0"/>
              <a:t>Développement d’applications en construction non résidentielle</a:t>
            </a:r>
          </a:p>
          <a:p>
            <a:pPr>
              <a:buClr>
                <a:srgbClr val="00B050"/>
              </a:buClr>
            </a:pPr>
            <a:r>
              <a:rPr lang="fr-CA" sz="2400" dirty="0"/>
              <a:t>BI (intelligence d’affaires) sur la distribution et les marchés</a:t>
            </a:r>
          </a:p>
          <a:p>
            <a:pPr>
              <a:buClr>
                <a:srgbClr val="00B050"/>
              </a:buClr>
            </a:pPr>
            <a:r>
              <a:rPr lang="fr-CA" sz="2400" dirty="0"/>
              <a:t>Benchmarking</a:t>
            </a:r>
          </a:p>
          <a:p>
            <a:pPr lvl="0">
              <a:buClr>
                <a:srgbClr val="00B050"/>
              </a:buClr>
            </a:pPr>
            <a:r>
              <a:rPr lang="fr-CA" sz="2400" dirty="0"/>
              <a:t>Maximisation de la fibre de bois dans l’enveloppe du </a:t>
            </a:r>
            <a:r>
              <a:rPr lang="fr-CA" sz="2400" dirty="0" smtClean="0"/>
              <a:t>bâtiment</a:t>
            </a:r>
            <a:endParaRPr lang="fr-CA" sz="2400" dirty="0"/>
          </a:p>
          <a:p>
            <a:pPr lvl="0">
              <a:buClr>
                <a:srgbClr val="00B050"/>
              </a:buClr>
            </a:pPr>
            <a:r>
              <a:rPr lang="fr-CA" sz="2400" dirty="0"/>
              <a:t>Concepts innovants de murs écologiques pour réduire l’empreinte carbone et accroître le confort des </a:t>
            </a:r>
            <a:r>
              <a:rPr lang="fr-CA" sz="2400" dirty="0" smtClean="0"/>
              <a:t>usagers</a:t>
            </a:r>
            <a:endParaRPr lang="fr-CA" sz="2400" dirty="0"/>
          </a:p>
          <a:p>
            <a:pPr lvl="0">
              <a:buClr>
                <a:srgbClr val="00B050"/>
              </a:buClr>
            </a:pPr>
            <a:r>
              <a:rPr lang="fr-CA" sz="2400" dirty="0"/>
              <a:t>Développement de marché pour les panneaux OSB dans des applications industrielles</a:t>
            </a:r>
          </a:p>
          <a:p>
            <a:pPr lvl="0">
              <a:buClr>
                <a:srgbClr val="00B050"/>
              </a:buClr>
            </a:pPr>
            <a:r>
              <a:rPr lang="fr-CA" sz="2400" dirty="0"/>
              <a:t>Développement de nouveaux produits à base de fibres pour applications industrielles (produits moulés)</a:t>
            </a:r>
          </a:p>
          <a:p>
            <a:pPr lvl="0"/>
            <a:endParaRPr lang="fr-CA" sz="2000" dirty="0"/>
          </a:p>
          <a:p>
            <a:pPr lvl="0"/>
            <a:endParaRPr lang="fr-CA" sz="2000" dirty="0"/>
          </a:p>
          <a:p>
            <a:pPr lvl="0"/>
            <a:endParaRPr lang="fr-CA" sz="2000" dirty="0"/>
          </a:p>
          <a:p>
            <a:pPr lvl="0"/>
            <a:endParaRPr lang="fr-CA" sz="2000"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15</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Projets potentiels –</a:t>
            </a:r>
          </a:p>
          <a:p>
            <a:pPr algn="r"/>
            <a:r>
              <a:rPr lang="fr-CA" sz="4000" dirty="0" smtClean="0">
                <a:solidFill>
                  <a:schemeClr val="tx1"/>
                </a:solidFill>
                <a:latin typeface="+mn-lt"/>
              </a:rPr>
              <a:t>Axe 5 / Marchés</a:t>
            </a:r>
            <a:endParaRPr lang="fr-CA" sz="4000" dirty="0">
              <a:solidFill>
                <a:schemeClr val="tx1"/>
              </a:solidFill>
              <a:latin typeface="+mn-lt"/>
            </a:endParaRPr>
          </a:p>
        </p:txBody>
      </p:sp>
    </p:spTree>
    <p:extLst>
      <p:ext uri="{BB962C8B-B14F-4D97-AF65-F5344CB8AC3E}">
        <p14:creationId xmlns:p14="http://schemas.microsoft.com/office/powerpoint/2010/main" val="112007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6C58D9E7-848B-46FD-99AD-7D097AE85F29}"/>
              </a:ext>
            </a:extLst>
          </p:cNvPr>
          <p:cNvSpPr>
            <a:spLocks noGrp="1"/>
          </p:cNvSpPr>
          <p:nvPr>
            <p:ph type="sldNum" sz="quarter" idx="4"/>
          </p:nvPr>
        </p:nvSpPr>
        <p:spPr/>
        <p:txBody>
          <a:bodyPr/>
          <a:lstStyle/>
          <a:p>
            <a:fld id="{D5318631-5C24-4821-B8D4-FEB4A0C6167F}" type="slidenum">
              <a:rPr lang="en-CA" smtClean="0"/>
              <a:pPr/>
              <a:t>16</a:t>
            </a:fld>
            <a:endParaRPr lang="en-CA" dirty="0"/>
          </a:p>
        </p:txBody>
      </p:sp>
      <p:sp>
        <p:nvSpPr>
          <p:cNvPr id="5" name="Espace réservé du contenu 2"/>
          <p:cNvSpPr txBox="1">
            <a:spLocks/>
          </p:cNvSpPr>
          <p:nvPr/>
        </p:nvSpPr>
        <p:spPr>
          <a:xfrm>
            <a:off x="526696" y="2029741"/>
            <a:ext cx="11309407" cy="2751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00B050"/>
              </a:buClr>
            </a:pPr>
            <a:r>
              <a:rPr lang="fr-CA" dirty="0" smtClean="0">
                <a:cs typeface="Arial" panose="020B0604020202020204" pitchFamily="34" charset="0"/>
              </a:rPr>
              <a:t>Produits répondants aux besoins des segments de marché en développement</a:t>
            </a:r>
          </a:p>
          <a:p>
            <a:pPr lvl="1">
              <a:spcBef>
                <a:spcPts val="600"/>
              </a:spcBef>
              <a:buClr>
                <a:srgbClr val="00B050"/>
              </a:buClr>
            </a:pPr>
            <a:r>
              <a:rPr lang="fr-CA" dirty="0" smtClean="0">
                <a:cs typeface="Arial" panose="020B0604020202020204" pitchFamily="34" charset="0"/>
              </a:rPr>
              <a:t>Construction commerciale</a:t>
            </a:r>
          </a:p>
          <a:p>
            <a:pPr lvl="1">
              <a:spcBef>
                <a:spcPts val="600"/>
              </a:spcBef>
              <a:buClr>
                <a:srgbClr val="00B050"/>
              </a:buClr>
            </a:pPr>
            <a:r>
              <a:rPr lang="fr-CA" dirty="0" smtClean="0">
                <a:cs typeface="Arial" panose="020B0604020202020204" pitchFamily="34" charset="0"/>
              </a:rPr>
              <a:t>Construction résidentielle </a:t>
            </a:r>
            <a:r>
              <a:rPr lang="fr-CA" dirty="0" err="1" smtClean="0">
                <a:cs typeface="Arial" panose="020B0604020202020204" pitchFamily="34" charset="0"/>
              </a:rPr>
              <a:t>multi-étagée</a:t>
            </a:r>
            <a:endParaRPr lang="fr-CA" dirty="0" smtClean="0">
              <a:cs typeface="Arial" panose="020B0604020202020204" pitchFamily="34" charset="0"/>
            </a:endParaRPr>
          </a:p>
          <a:p>
            <a:pPr lvl="1">
              <a:spcBef>
                <a:spcPts val="600"/>
              </a:spcBef>
              <a:buClr>
                <a:srgbClr val="00B050"/>
              </a:buClr>
            </a:pPr>
            <a:r>
              <a:rPr lang="fr-CA" dirty="0" smtClean="0">
                <a:cs typeface="Arial" panose="020B0604020202020204" pitchFamily="34" charset="0"/>
              </a:rPr>
              <a:t>Préfabrication</a:t>
            </a:r>
          </a:p>
          <a:p>
            <a:pPr lvl="1">
              <a:spcBef>
                <a:spcPts val="600"/>
              </a:spcBef>
              <a:buClr>
                <a:srgbClr val="00B050"/>
              </a:buClr>
            </a:pPr>
            <a:r>
              <a:rPr lang="fr-CA" dirty="0" smtClean="0">
                <a:cs typeface="Arial" panose="020B0604020202020204" pitchFamily="34" charset="0"/>
              </a:rPr>
              <a:t>Haute performance énergétique</a:t>
            </a:r>
          </a:p>
          <a:p>
            <a:pPr lvl="1">
              <a:spcBef>
                <a:spcPts val="600"/>
              </a:spcBef>
              <a:buClr>
                <a:srgbClr val="00B050"/>
              </a:buClr>
            </a:pPr>
            <a:r>
              <a:rPr lang="fr-CA" dirty="0" smtClean="0">
                <a:cs typeface="Arial" panose="020B0604020202020204" pitchFamily="34" charset="0"/>
              </a:rPr>
              <a:t>…</a:t>
            </a:r>
          </a:p>
          <a:p>
            <a:pPr>
              <a:spcBef>
                <a:spcPts val="600"/>
              </a:spcBef>
              <a:buClr>
                <a:srgbClr val="00B050"/>
              </a:buClr>
            </a:pPr>
            <a:r>
              <a:rPr lang="fr-CA" dirty="0" smtClean="0">
                <a:cs typeface="Arial" panose="020B0604020202020204" pitchFamily="34" charset="0"/>
              </a:rPr>
              <a:t>Excellence manufacturière (Industrie 4.0)</a:t>
            </a:r>
          </a:p>
          <a:p>
            <a:pPr lvl="1">
              <a:spcBef>
                <a:spcPts val="600"/>
              </a:spcBef>
              <a:buClr>
                <a:srgbClr val="00B050"/>
              </a:buClr>
            </a:pPr>
            <a:r>
              <a:rPr lang="fr-CA" dirty="0" smtClean="0">
                <a:cs typeface="Arial" panose="020B0604020202020204" pitchFamily="34" charset="0"/>
              </a:rPr>
              <a:t>L’internet des équipements</a:t>
            </a:r>
          </a:p>
          <a:p>
            <a:pPr lvl="1">
              <a:spcBef>
                <a:spcPts val="600"/>
              </a:spcBef>
              <a:buClr>
                <a:srgbClr val="00B050"/>
              </a:buClr>
            </a:pPr>
            <a:r>
              <a:rPr lang="fr-CA" dirty="0" smtClean="0">
                <a:cs typeface="Arial" panose="020B0604020202020204" pitchFamily="34" charset="0"/>
              </a:rPr>
              <a:t>Monitoring en temps réel</a:t>
            </a:r>
          </a:p>
          <a:p>
            <a:pPr lvl="1">
              <a:spcBef>
                <a:spcPts val="600"/>
              </a:spcBef>
              <a:buClr>
                <a:srgbClr val="00B050"/>
              </a:buClr>
            </a:pPr>
            <a:r>
              <a:rPr lang="fr-CA" dirty="0" smtClean="0">
                <a:cs typeface="Arial" panose="020B0604020202020204" pitchFamily="34" charset="0"/>
              </a:rPr>
              <a:t>…</a:t>
            </a:r>
          </a:p>
        </p:txBody>
      </p:sp>
      <p:sp>
        <p:nvSpPr>
          <p:cNvPr id="7"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Des voies à privilégier</a:t>
            </a:r>
            <a:endParaRPr lang="fr-CA" sz="4000" dirty="0">
              <a:solidFill>
                <a:schemeClr val="tx1"/>
              </a:solidFill>
              <a:latin typeface="+mn-lt"/>
            </a:endParaRPr>
          </a:p>
        </p:txBody>
      </p:sp>
    </p:spTree>
    <p:extLst>
      <p:ext uri="{BB962C8B-B14F-4D97-AF65-F5344CB8AC3E}">
        <p14:creationId xmlns:p14="http://schemas.microsoft.com/office/powerpoint/2010/main" val="370356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35BAB9DB-AD89-44B3-803E-05226861C57E}"/>
              </a:ext>
            </a:extLst>
          </p:cNvPr>
          <p:cNvSpPr>
            <a:spLocks noGrp="1"/>
          </p:cNvSpPr>
          <p:nvPr>
            <p:ph type="sldNum" sz="quarter" idx="4"/>
          </p:nvPr>
        </p:nvSpPr>
        <p:spPr/>
        <p:txBody>
          <a:bodyPr/>
          <a:lstStyle/>
          <a:p>
            <a:fld id="{D5318631-5C24-4821-B8D4-FEB4A0C6167F}" type="slidenum">
              <a:rPr lang="en-CA" smtClean="0"/>
              <a:pPr/>
              <a:t>17</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Les autres incontournables en construction</a:t>
            </a:r>
            <a:endParaRPr lang="fr-CA" sz="4000" dirty="0">
              <a:solidFill>
                <a:schemeClr val="tx1"/>
              </a:solidFill>
              <a:latin typeface="+mn-lt"/>
            </a:endParaRPr>
          </a:p>
        </p:txBody>
      </p:sp>
      <p:sp>
        <p:nvSpPr>
          <p:cNvPr id="7" name="Espace réservé du contenu 2"/>
          <p:cNvSpPr txBox="1">
            <a:spLocks/>
          </p:cNvSpPr>
          <p:nvPr/>
        </p:nvSpPr>
        <p:spPr>
          <a:xfrm>
            <a:off x="570240" y="2000713"/>
            <a:ext cx="11265863" cy="4254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00B050"/>
              </a:buClr>
            </a:pPr>
            <a:r>
              <a:rPr lang="fr-CA" dirty="0" smtClean="0">
                <a:cs typeface="Arial" panose="020B0604020202020204" pitchFamily="34" charset="0"/>
              </a:rPr>
              <a:t>La performance énergétique (isolants)</a:t>
            </a:r>
          </a:p>
          <a:p>
            <a:pPr>
              <a:spcBef>
                <a:spcPts val="600"/>
              </a:spcBef>
              <a:buClr>
                <a:srgbClr val="00B050"/>
              </a:buClr>
            </a:pPr>
            <a:r>
              <a:rPr lang="fr-CA" dirty="0" smtClean="0">
                <a:cs typeface="Arial" panose="020B0604020202020204" pitchFamily="34" charset="0"/>
              </a:rPr>
              <a:t>La combinaison de performance structurale et énergétique dans les matériaux (panneaux structuraux et isolants)</a:t>
            </a:r>
          </a:p>
          <a:p>
            <a:pPr>
              <a:spcBef>
                <a:spcPts val="600"/>
              </a:spcBef>
              <a:buClr>
                <a:srgbClr val="00B050"/>
              </a:buClr>
            </a:pPr>
            <a:r>
              <a:rPr lang="fr-CA" dirty="0" smtClean="0">
                <a:cs typeface="Arial" panose="020B0604020202020204" pitchFamily="34" charset="0"/>
              </a:rPr>
              <a:t>La rapidité d’installation</a:t>
            </a:r>
          </a:p>
          <a:p>
            <a:pPr>
              <a:spcBef>
                <a:spcPts val="600"/>
              </a:spcBef>
              <a:buClr>
                <a:srgbClr val="00B050"/>
              </a:buClr>
            </a:pPr>
            <a:r>
              <a:rPr lang="fr-CA" dirty="0" smtClean="0">
                <a:cs typeface="Arial" panose="020B0604020202020204" pitchFamily="34" charset="0"/>
              </a:rPr>
              <a:t>L’empreinte écologique</a:t>
            </a:r>
          </a:p>
          <a:p>
            <a:pPr>
              <a:spcBef>
                <a:spcPts val="600"/>
              </a:spcBef>
              <a:buClr>
                <a:srgbClr val="00B050"/>
              </a:buClr>
            </a:pPr>
            <a:r>
              <a:rPr lang="fr-CA" dirty="0" smtClean="0">
                <a:cs typeface="Arial" panose="020B0604020202020204" pitchFamily="34" charset="0"/>
              </a:rPr>
              <a:t>Propriétés améliorées (MOR/$, durabilité, résistance au feu, insectes, etc.)</a:t>
            </a:r>
          </a:p>
          <a:p>
            <a:pPr>
              <a:spcBef>
                <a:spcPts val="600"/>
              </a:spcBef>
              <a:buClr>
                <a:srgbClr val="00B050"/>
              </a:buClr>
            </a:pPr>
            <a:r>
              <a:rPr lang="fr-CA" dirty="0" smtClean="0">
                <a:cs typeface="Arial" panose="020B0604020202020204" pitchFamily="34" charset="0"/>
              </a:rPr>
              <a:t>Intégration des matériaux dans les systèmes</a:t>
            </a:r>
          </a:p>
        </p:txBody>
      </p:sp>
    </p:spTree>
    <p:extLst>
      <p:ext uri="{BB962C8B-B14F-4D97-AF65-F5344CB8AC3E}">
        <p14:creationId xmlns:p14="http://schemas.microsoft.com/office/powerpoint/2010/main" val="186998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35BAB9DB-AD89-44B3-803E-05226861C57E}"/>
              </a:ext>
            </a:extLst>
          </p:cNvPr>
          <p:cNvSpPr>
            <a:spLocks noGrp="1"/>
          </p:cNvSpPr>
          <p:nvPr>
            <p:ph type="sldNum" sz="quarter" idx="4"/>
          </p:nvPr>
        </p:nvSpPr>
        <p:spPr/>
        <p:txBody>
          <a:bodyPr/>
          <a:lstStyle/>
          <a:p>
            <a:fld id="{D5318631-5C24-4821-B8D4-FEB4A0C6167F}" type="slidenum">
              <a:rPr lang="en-CA" smtClean="0"/>
              <a:pPr/>
              <a:t>18</a:t>
            </a:fld>
            <a:endParaRPr lang="en-CA" dirty="0"/>
          </a:p>
        </p:txBody>
      </p:sp>
      <p:sp>
        <p:nvSpPr>
          <p:cNvPr id="5" name="Titre 1"/>
          <p:cNvSpPr txBox="1">
            <a:spLocks/>
          </p:cNvSpPr>
          <p:nvPr/>
        </p:nvSpPr>
        <p:spPr>
          <a:xfrm>
            <a:off x="2170631" y="445330"/>
            <a:ext cx="9451827"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Prochaines étapes</a:t>
            </a:r>
            <a:endParaRPr lang="fr-CA" sz="4000" dirty="0">
              <a:solidFill>
                <a:schemeClr val="tx1"/>
              </a:solidFill>
              <a:latin typeface="+mn-lt"/>
            </a:endParaRPr>
          </a:p>
        </p:txBody>
      </p:sp>
      <p:sp>
        <p:nvSpPr>
          <p:cNvPr id="7" name="Espace réservé du contenu 2"/>
          <p:cNvSpPr txBox="1">
            <a:spLocks/>
          </p:cNvSpPr>
          <p:nvPr/>
        </p:nvSpPr>
        <p:spPr>
          <a:xfrm>
            <a:off x="931494" y="1675972"/>
            <a:ext cx="10955708" cy="4849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00B050"/>
              </a:buClr>
              <a:buFont typeface="Wingdings" panose="05000000000000000000" pitchFamily="2" charset="2"/>
              <a:buChar char="Ø"/>
            </a:pPr>
            <a:r>
              <a:rPr lang="fr-CA" dirty="0" smtClean="0">
                <a:cs typeface="Arial" panose="020B0604020202020204" pitchFamily="34" charset="0"/>
              </a:rPr>
              <a:t>En cours:</a:t>
            </a:r>
          </a:p>
          <a:p>
            <a:pPr lvl="1">
              <a:spcBef>
                <a:spcPts val="600"/>
              </a:spcBef>
              <a:buClr>
                <a:srgbClr val="00B050"/>
              </a:buClr>
            </a:pPr>
            <a:endParaRPr lang="fr-CA" sz="800" b="1" dirty="0" smtClean="0">
              <a:cs typeface="Arial" panose="020B0604020202020204" pitchFamily="34" charset="0"/>
            </a:endParaRPr>
          </a:p>
          <a:p>
            <a:pPr lvl="1">
              <a:spcBef>
                <a:spcPts val="600"/>
              </a:spcBef>
              <a:buClr>
                <a:srgbClr val="00B050"/>
              </a:buClr>
            </a:pPr>
            <a:r>
              <a:rPr lang="fr-CA" b="1" dirty="0" smtClean="0">
                <a:cs typeface="Arial" panose="020B0604020202020204" pitchFamily="34" charset="0"/>
              </a:rPr>
              <a:t>Montant </a:t>
            </a:r>
            <a:r>
              <a:rPr lang="fr-CA" b="1" dirty="0">
                <a:cs typeface="Arial" panose="020B0604020202020204" pitchFamily="34" charset="0"/>
              </a:rPr>
              <a:t>de 1 M$ </a:t>
            </a:r>
            <a:r>
              <a:rPr lang="fr-CA" b="1" dirty="0" smtClean="0">
                <a:cs typeface="Arial" panose="020B0604020202020204" pitchFamily="34" charset="0"/>
              </a:rPr>
              <a:t>autorisé pour l’exercice 2017-2018 </a:t>
            </a:r>
            <a:r>
              <a:rPr lang="fr-CA" dirty="0" smtClean="0">
                <a:cs typeface="Arial" panose="020B0604020202020204" pitchFamily="34" charset="0"/>
              </a:rPr>
              <a:t>et disponible au CIFQ pour </a:t>
            </a:r>
            <a:r>
              <a:rPr lang="fr-CA" dirty="0">
                <a:cs typeface="Arial" panose="020B0604020202020204" pitchFamily="34" charset="0"/>
              </a:rPr>
              <a:t>les projets </a:t>
            </a:r>
            <a:r>
              <a:rPr lang="fr-CA" dirty="0" smtClean="0">
                <a:cs typeface="Arial" panose="020B0604020202020204" pitchFamily="34" charset="0"/>
              </a:rPr>
              <a:t>d’innovation sur les panneaux (Montant total de la </a:t>
            </a:r>
            <a:r>
              <a:rPr lang="fr-CA" dirty="0" smtClean="0">
                <a:cs typeface="Arial" panose="020B0604020202020204" pitchFamily="34" charset="0"/>
              </a:rPr>
              <a:t>subvention: </a:t>
            </a:r>
            <a:r>
              <a:rPr lang="fr-CA" dirty="0" smtClean="0">
                <a:cs typeface="Arial" panose="020B0604020202020204" pitchFamily="34" charset="0"/>
              </a:rPr>
              <a:t>4 M$ pour les exercices financiers 2017-2018 à 2020-2021) </a:t>
            </a:r>
            <a:endParaRPr lang="fr-CA" dirty="0">
              <a:cs typeface="Arial" panose="020B0604020202020204" pitchFamily="34" charset="0"/>
            </a:endParaRPr>
          </a:p>
          <a:p>
            <a:pPr lvl="1">
              <a:spcBef>
                <a:spcPts val="600"/>
              </a:spcBef>
              <a:buClr>
                <a:srgbClr val="00B050"/>
              </a:buClr>
            </a:pPr>
            <a:r>
              <a:rPr lang="fr-CA" dirty="0" smtClean="0">
                <a:cs typeface="Arial" panose="020B0604020202020204" pitchFamily="34" charset="0"/>
              </a:rPr>
              <a:t>Les </a:t>
            </a:r>
            <a:r>
              <a:rPr lang="fr-CA" b="1" dirty="0">
                <a:cs typeface="Arial" panose="020B0604020202020204" pitchFamily="34" charset="0"/>
              </a:rPr>
              <a:t>entreprises et les centres de </a:t>
            </a:r>
            <a:r>
              <a:rPr lang="fr-CA" b="1" dirty="0" smtClean="0">
                <a:cs typeface="Arial" panose="020B0604020202020204" pitchFamily="34" charset="0"/>
              </a:rPr>
              <a:t>recherche</a:t>
            </a:r>
            <a:r>
              <a:rPr lang="fr-CA" dirty="0" smtClean="0">
                <a:cs typeface="Arial" panose="020B0604020202020204" pitchFamily="34" charset="0"/>
              </a:rPr>
              <a:t> préparent </a:t>
            </a:r>
            <a:r>
              <a:rPr lang="fr-CA" dirty="0">
                <a:cs typeface="Arial" panose="020B0604020202020204" pitchFamily="34" charset="0"/>
              </a:rPr>
              <a:t>et </a:t>
            </a:r>
            <a:r>
              <a:rPr lang="fr-CA" dirty="0" smtClean="0">
                <a:cs typeface="Arial" panose="020B0604020202020204" pitchFamily="34" charset="0"/>
              </a:rPr>
              <a:t>soumettent des </a:t>
            </a:r>
            <a:r>
              <a:rPr lang="fr-CA" dirty="0">
                <a:cs typeface="Arial" panose="020B0604020202020204" pitchFamily="34" charset="0"/>
              </a:rPr>
              <a:t>projets </a:t>
            </a:r>
            <a:r>
              <a:rPr lang="fr-CA" dirty="0" smtClean="0">
                <a:cs typeface="Arial" panose="020B0604020202020204" pitchFamily="34" charset="0"/>
              </a:rPr>
              <a:t>d’innovation</a:t>
            </a:r>
          </a:p>
          <a:p>
            <a:pPr lvl="1">
              <a:spcBef>
                <a:spcPts val="600"/>
              </a:spcBef>
              <a:buClr>
                <a:srgbClr val="00B050"/>
              </a:buClr>
            </a:pPr>
            <a:r>
              <a:rPr lang="fr-CA" dirty="0" smtClean="0">
                <a:cs typeface="Arial" panose="020B0604020202020204" pitchFamily="34" charset="0"/>
              </a:rPr>
              <a:t>Les </a:t>
            </a:r>
            <a:r>
              <a:rPr lang="fr-CA" dirty="0">
                <a:cs typeface="Arial" panose="020B0604020202020204" pitchFamily="34" charset="0"/>
              </a:rPr>
              <a:t>projets </a:t>
            </a:r>
            <a:r>
              <a:rPr lang="fr-CA" dirty="0" smtClean="0">
                <a:cs typeface="Arial" panose="020B0604020202020204" pitchFamily="34" charset="0"/>
              </a:rPr>
              <a:t>soumis doivent permettre </a:t>
            </a:r>
            <a:r>
              <a:rPr lang="fr-CA" b="1" dirty="0" smtClean="0">
                <a:cs typeface="Arial" panose="020B0604020202020204" pitchFamily="34" charset="0"/>
              </a:rPr>
              <a:t>d’assurer </a:t>
            </a:r>
            <a:r>
              <a:rPr lang="fr-CA" b="1" dirty="0">
                <a:cs typeface="Arial" panose="020B0604020202020204" pitchFamily="34" charset="0"/>
              </a:rPr>
              <a:t>une plus grande synergie et rencontrer les objectifs de la </a:t>
            </a:r>
            <a:r>
              <a:rPr lang="fr-CA" b="1" dirty="0" smtClean="0">
                <a:cs typeface="Arial" panose="020B0604020202020204" pitchFamily="34" charset="0"/>
              </a:rPr>
              <a:t>plateforme</a:t>
            </a:r>
            <a:r>
              <a:rPr lang="fr-CA" dirty="0" smtClean="0">
                <a:cs typeface="Arial" panose="020B0604020202020204" pitchFamily="34" charset="0"/>
              </a:rPr>
              <a:t> (exemple: au moins </a:t>
            </a:r>
            <a:r>
              <a:rPr lang="fr-CA" dirty="0">
                <a:cs typeface="Arial" panose="020B0604020202020204" pitchFamily="34" charset="0"/>
              </a:rPr>
              <a:t>deux entreprises et un centre de </a:t>
            </a:r>
            <a:r>
              <a:rPr lang="fr-CA" dirty="0" smtClean="0">
                <a:cs typeface="Arial" panose="020B0604020202020204" pitchFamily="34" charset="0"/>
              </a:rPr>
              <a:t>recherche pour chaque projet</a:t>
            </a:r>
            <a:r>
              <a:rPr lang="fr-CA" dirty="0" smtClean="0">
                <a:cs typeface="Arial" panose="020B0604020202020204" pitchFamily="34" charset="0"/>
              </a:rPr>
              <a:t>)</a:t>
            </a:r>
          </a:p>
          <a:p>
            <a:pPr lvl="1">
              <a:spcBef>
                <a:spcPts val="600"/>
              </a:spcBef>
              <a:buClr>
                <a:srgbClr val="00B050"/>
              </a:buClr>
            </a:pPr>
            <a:r>
              <a:rPr lang="fr-CA" dirty="0" smtClean="0">
                <a:cs typeface="Arial" panose="020B0604020202020204" pitchFamily="34" charset="0"/>
              </a:rPr>
              <a:t>Le dépôt des demandes se fait </a:t>
            </a:r>
            <a:r>
              <a:rPr lang="fr-CA" b="1" dirty="0" smtClean="0">
                <a:cs typeface="Arial" panose="020B0604020202020204" pitchFamily="34" charset="0"/>
              </a:rPr>
              <a:t>en continu </a:t>
            </a:r>
          </a:p>
          <a:p>
            <a:pPr lvl="1">
              <a:spcBef>
                <a:spcPts val="600"/>
              </a:spcBef>
              <a:buClr>
                <a:srgbClr val="00B050"/>
              </a:buClr>
            </a:pPr>
            <a:r>
              <a:rPr lang="fr-CA" dirty="0" smtClean="0">
                <a:cs typeface="Arial" panose="020B0604020202020204" pitchFamily="34" charset="0"/>
              </a:rPr>
              <a:t>L’évaluation et la priorisation </a:t>
            </a:r>
            <a:r>
              <a:rPr lang="fr-CA" dirty="0">
                <a:cs typeface="Arial" panose="020B0604020202020204" pitchFamily="34" charset="0"/>
              </a:rPr>
              <a:t>des projets </a:t>
            </a:r>
            <a:r>
              <a:rPr lang="fr-CA" dirty="0" smtClean="0">
                <a:cs typeface="Arial" panose="020B0604020202020204" pitchFamily="34" charset="0"/>
              </a:rPr>
              <a:t>se feront de manière  </a:t>
            </a:r>
            <a:r>
              <a:rPr lang="fr-CA" b="1" dirty="0" smtClean="0">
                <a:cs typeface="Arial" panose="020B0604020202020204" pitchFamily="34" charset="0"/>
              </a:rPr>
              <a:t>régulière</a:t>
            </a:r>
            <a:r>
              <a:rPr lang="fr-CA" dirty="0" smtClean="0">
                <a:cs typeface="Arial" panose="020B0604020202020204" pitchFamily="34" charset="0"/>
              </a:rPr>
              <a:t> par les différents comités</a:t>
            </a:r>
            <a:endParaRPr lang="fr-CA" dirty="0" smtClean="0">
              <a:cs typeface="Arial" panose="020B0604020202020204" pitchFamily="34" charset="0"/>
            </a:endParaRPr>
          </a:p>
        </p:txBody>
      </p:sp>
    </p:spTree>
    <p:extLst>
      <p:ext uri="{BB962C8B-B14F-4D97-AF65-F5344CB8AC3E}">
        <p14:creationId xmlns:p14="http://schemas.microsoft.com/office/powerpoint/2010/main" val="274435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35BAB9DB-AD89-44B3-803E-05226861C57E}"/>
              </a:ext>
            </a:extLst>
          </p:cNvPr>
          <p:cNvSpPr>
            <a:spLocks noGrp="1"/>
          </p:cNvSpPr>
          <p:nvPr>
            <p:ph type="sldNum" sz="quarter" idx="4"/>
          </p:nvPr>
        </p:nvSpPr>
        <p:spPr/>
        <p:txBody>
          <a:bodyPr/>
          <a:lstStyle/>
          <a:p>
            <a:fld id="{D5318631-5C24-4821-B8D4-FEB4A0C6167F}" type="slidenum">
              <a:rPr lang="en-CA" smtClean="0"/>
              <a:pPr/>
              <a:t>19</a:t>
            </a:fld>
            <a:endParaRPr lang="en-CA" dirty="0"/>
          </a:p>
        </p:txBody>
      </p:sp>
      <p:sp>
        <p:nvSpPr>
          <p:cNvPr id="5" name="Titre 1"/>
          <p:cNvSpPr txBox="1">
            <a:spLocks/>
          </p:cNvSpPr>
          <p:nvPr/>
        </p:nvSpPr>
        <p:spPr>
          <a:xfrm>
            <a:off x="2170631" y="445330"/>
            <a:ext cx="9451827"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Prochaines étapes</a:t>
            </a:r>
            <a:endParaRPr lang="fr-CA" sz="4000" dirty="0">
              <a:solidFill>
                <a:schemeClr val="tx1"/>
              </a:solidFill>
              <a:latin typeface="+mn-lt"/>
            </a:endParaRPr>
          </a:p>
        </p:txBody>
      </p:sp>
      <p:sp>
        <p:nvSpPr>
          <p:cNvPr id="7" name="Espace réservé du contenu 2"/>
          <p:cNvSpPr txBox="1">
            <a:spLocks/>
          </p:cNvSpPr>
          <p:nvPr/>
        </p:nvSpPr>
        <p:spPr>
          <a:xfrm>
            <a:off x="931494" y="1675972"/>
            <a:ext cx="10955708" cy="4921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00B050"/>
              </a:buClr>
              <a:buFont typeface="Wingdings" panose="05000000000000000000" pitchFamily="2" charset="2"/>
              <a:buChar char="Ø"/>
            </a:pPr>
            <a:r>
              <a:rPr lang="fr-CA" dirty="0" smtClean="0">
                <a:cs typeface="Arial" panose="020B0604020202020204" pitchFamily="34" charset="0"/>
              </a:rPr>
              <a:t>À </a:t>
            </a:r>
            <a:r>
              <a:rPr lang="fr-CA" dirty="0" smtClean="0">
                <a:cs typeface="Arial" panose="020B0604020202020204" pitchFamily="34" charset="0"/>
              </a:rPr>
              <a:t>venir:</a:t>
            </a:r>
          </a:p>
          <a:p>
            <a:pPr lvl="1">
              <a:spcBef>
                <a:spcPts val="600"/>
              </a:spcBef>
              <a:buClr>
                <a:srgbClr val="00B050"/>
              </a:buClr>
            </a:pPr>
            <a:endParaRPr lang="fr-CA" sz="1600" dirty="0" smtClean="0">
              <a:cs typeface="Arial" panose="020B0604020202020204" pitchFamily="34" charset="0"/>
            </a:endParaRPr>
          </a:p>
          <a:p>
            <a:pPr lvl="1">
              <a:spcBef>
                <a:spcPts val="600"/>
              </a:spcBef>
              <a:buClr>
                <a:srgbClr val="00B050"/>
              </a:buClr>
            </a:pPr>
            <a:r>
              <a:rPr lang="fr-CA" dirty="0" smtClean="0">
                <a:cs typeface="Arial" panose="020B0604020202020204" pitchFamily="34" charset="0"/>
              </a:rPr>
              <a:t>Évaluation </a:t>
            </a:r>
            <a:r>
              <a:rPr lang="fr-CA" dirty="0" smtClean="0">
                <a:cs typeface="Arial" panose="020B0604020202020204" pitchFamily="34" charset="0"/>
              </a:rPr>
              <a:t>de l’admissibilité des demandes par </a:t>
            </a:r>
            <a:r>
              <a:rPr lang="fr-CA" b="1" dirty="0" smtClean="0">
                <a:cs typeface="Arial" panose="020B0604020202020204" pitchFamily="34" charset="0"/>
              </a:rPr>
              <a:t>le CIFQ en collaboration avec le </a:t>
            </a:r>
            <a:r>
              <a:rPr lang="fr-CA" b="1" dirty="0" smtClean="0">
                <a:cs typeface="Arial" panose="020B0604020202020204" pitchFamily="34" charset="0"/>
              </a:rPr>
              <a:t>MFFP </a:t>
            </a:r>
            <a:r>
              <a:rPr lang="fr-CA" dirty="0" smtClean="0">
                <a:cs typeface="Arial" panose="020B0604020202020204" pitchFamily="34" charset="0"/>
              </a:rPr>
              <a:t>(</a:t>
            </a:r>
            <a:r>
              <a:rPr lang="fr-CA" i="1" dirty="0" smtClean="0">
                <a:cs typeface="Arial" panose="020B0604020202020204" pitchFamily="34" charset="0"/>
              </a:rPr>
              <a:t>1</a:t>
            </a:r>
            <a:r>
              <a:rPr lang="fr-CA" i="1" baseline="30000" dirty="0" smtClean="0">
                <a:cs typeface="Arial" panose="020B0604020202020204" pitchFamily="34" charset="0"/>
              </a:rPr>
              <a:t>er</a:t>
            </a:r>
            <a:r>
              <a:rPr lang="fr-CA" i="1" dirty="0" smtClean="0">
                <a:cs typeface="Arial" panose="020B0604020202020204" pitchFamily="34" charset="0"/>
              </a:rPr>
              <a:t> tour d’</a:t>
            </a:r>
            <a:r>
              <a:rPr lang="fr-CA" i="1" dirty="0" smtClean="0">
                <a:cs typeface="Arial" panose="020B0604020202020204" pitchFamily="34" charset="0"/>
              </a:rPr>
              <a:t>évaluation: octobre - novembre 2017</a:t>
            </a:r>
            <a:r>
              <a:rPr lang="fr-CA" dirty="0" smtClean="0">
                <a:cs typeface="Arial" panose="020B0604020202020204" pitchFamily="34" charset="0"/>
              </a:rPr>
              <a:t>)</a:t>
            </a:r>
            <a:endParaRPr lang="fr-CA" dirty="0" smtClean="0">
              <a:cs typeface="Arial" panose="020B0604020202020204" pitchFamily="34" charset="0"/>
            </a:endParaRPr>
          </a:p>
          <a:p>
            <a:pPr lvl="1">
              <a:spcBef>
                <a:spcPts val="600"/>
              </a:spcBef>
              <a:buClr>
                <a:srgbClr val="00B050"/>
              </a:buClr>
            </a:pPr>
            <a:r>
              <a:rPr lang="fr-CA" dirty="0" smtClean="0">
                <a:cs typeface="Arial" panose="020B0604020202020204" pitchFamily="34" charset="0"/>
              </a:rPr>
              <a:t>Classement </a:t>
            </a:r>
            <a:r>
              <a:rPr lang="fr-CA" dirty="0">
                <a:cs typeface="Arial" panose="020B0604020202020204" pitchFamily="34" charset="0"/>
              </a:rPr>
              <a:t>par ordre de priorité pour l’industrie </a:t>
            </a:r>
            <a:r>
              <a:rPr lang="fr-CA" dirty="0" smtClean="0">
                <a:cs typeface="Arial" panose="020B0604020202020204" pitchFamily="34" charset="0"/>
              </a:rPr>
              <a:t>des </a:t>
            </a:r>
            <a:r>
              <a:rPr lang="fr-CA" dirty="0">
                <a:cs typeface="Arial" panose="020B0604020202020204" pitchFamily="34" charset="0"/>
              </a:rPr>
              <a:t>projets </a:t>
            </a:r>
            <a:r>
              <a:rPr lang="fr-CA" dirty="0" smtClean="0">
                <a:cs typeface="Arial" panose="020B0604020202020204" pitchFamily="34" charset="0"/>
              </a:rPr>
              <a:t>jugés </a:t>
            </a:r>
            <a:r>
              <a:rPr lang="fr-CA" dirty="0">
                <a:cs typeface="Arial" panose="020B0604020202020204" pitchFamily="34" charset="0"/>
              </a:rPr>
              <a:t>admissibles </a:t>
            </a:r>
            <a:r>
              <a:rPr lang="fr-CA" dirty="0" smtClean="0">
                <a:cs typeface="Arial" panose="020B0604020202020204" pitchFamily="34" charset="0"/>
              </a:rPr>
              <a:t>par le </a:t>
            </a:r>
            <a:r>
              <a:rPr lang="fr-CA" b="1" dirty="0">
                <a:cs typeface="Arial" panose="020B0604020202020204" pitchFamily="34" charset="0"/>
              </a:rPr>
              <a:t>Comité de priorisation </a:t>
            </a:r>
            <a:r>
              <a:rPr lang="fr-CA" dirty="0" smtClean="0">
                <a:cs typeface="Arial" panose="020B0604020202020204" pitchFamily="34" charset="0"/>
              </a:rPr>
              <a:t>(</a:t>
            </a:r>
            <a:r>
              <a:rPr lang="fr-CA" i="1" dirty="0" smtClean="0">
                <a:cs typeface="Arial" panose="020B0604020202020204" pitchFamily="34" charset="0"/>
              </a:rPr>
              <a:t>1</a:t>
            </a:r>
            <a:r>
              <a:rPr lang="fr-CA" i="1" baseline="30000" dirty="0" smtClean="0">
                <a:cs typeface="Arial" panose="020B0604020202020204" pitchFamily="34" charset="0"/>
              </a:rPr>
              <a:t>er</a:t>
            </a:r>
            <a:r>
              <a:rPr lang="fr-CA" i="1" dirty="0" smtClean="0">
                <a:cs typeface="Arial" panose="020B0604020202020204" pitchFamily="34" charset="0"/>
              </a:rPr>
              <a:t> tour de priorisation: novembre - décembre 2017</a:t>
            </a:r>
            <a:r>
              <a:rPr lang="fr-CA" dirty="0" smtClean="0">
                <a:cs typeface="Arial" panose="020B0604020202020204" pitchFamily="34" charset="0"/>
              </a:rPr>
              <a:t>)</a:t>
            </a:r>
            <a:endParaRPr lang="fr-CA" dirty="0" smtClean="0">
              <a:cs typeface="Arial" panose="020B0604020202020204" pitchFamily="34" charset="0"/>
            </a:endParaRPr>
          </a:p>
          <a:p>
            <a:pPr lvl="1">
              <a:spcBef>
                <a:spcPts val="600"/>
              </a:spcBef>
              <a:buClr>
                <a:srgbClr val="00B050"/>
              </a:buClr>
            </a:pPr>
            <a:r>
              <a:rPr lang="fr-CA" dirty="0">
                <a:cs typeface="Arial" panose="020B0604020202020204" pitchFamily="34" charset="0"/>
              </a:rPr>
              <a:t>A</a:t>
            </a:r>
            <a:r>
              <a:rPr lang="fr-CA" dirty="0" smtClean="0">
                <a:cs typeface="Arial" panose="020B0604020202020204" pitchFamily="34" charset="0"/>
              </a:rPr>
              <a:t>nalyse des </a:t>
            </a:r>
            <a:r>
              <a:rPr lang="fr-CA" dirty="0">
                <a:cs typeface="Arial" panose="020B0604020202020204" pitchFamily="34" charset="0"/>
              </a:rPr>
              <a:t>projets </a:t>
            </a:r>
            <a:r>
              <a:rPr lang="fr-CA" dirty="0" smtClean="0">
                <a:cs typeface="Arial" panose="020B0604020202020204" pitchFamily="34" charset="0"/>
              </a:rPr>
              <a:t>priorisés retenus et avis de pertinence du </a:t>
            </a:r>
            <a:r>
              <a:rPr lang="fr-CA" b="1" dirty="0" smtClean="0">
                <a:cs typeface="Arial" panose="020B0604020202020204" pitchFamily="34" charset="0"/>
              </a:rPr>
              <a:t>MFFP </a:t>
            </a:r>
            <a:r>
              <a:rPr lang="fr-CA" dirty="0" smtClean="0">
                <a:cs typeface="Arial" panose="020B0604020202020204" pitchFamily="34" charset="0"/>
              </a:rPr>
              <a:t>( </a:t>
            </a:r>
            <a:r>
              <a:rPr lang="fr-CA" i="1" dirty="0" smtClean="0">
                <a:cs typeface="Arial" panose="020B0604020202020204" pitchFamily="34" charset="0"/>
              </a:rPr>
              <a:t>1</a:t>
            </a:r>
            <a:r>
              <a:rPr lang="fr-CA" i="1" baseline="30000" dirty="0" smtClean="0">
                <a:cs typeface="Arial" panose="020B0604020202020204" pitchFamily="34" charset="0"/>
              </a:rPr>
              <a:t>er</a:t>
            </a:r>
            <a:r>
              <a:rPr lang="fr-CA" i="1" dirty="0" smtClean="0">
                <a:cs typeface="Arial" panose="020B0604020202020204" pitchFamily="34" charset="0"/>
              </a:rPr>
              <a:t> tour: novembre - décembre 2017</a:t>
            </a:r>
            <a:r>
              <a:rPr lang="fr-CA" dirty="0" smtClean="0">
                <a:cs typeface="Arial" panose="020B0604020202020204" pitchFamily="34" charset="0"/>
              </a:rPr>
              <a:t>) </a:t>
            </a:r>
            <a:endParaRPr lang="fr-CA" dirty="0" smtClean="0">
              <a:cs typeface="Arial" panose="020B0604020202020204" pitchFamily="34" charset="0"/>
            </a:endParaRPr>
          </a:p>
          <a:p>
            <a:pPr lvl="1">
              <a:spcBef>
                <a:spcPts val="600"/>
              </a:spcBef>
              <a:buClr>
                <a:srgbClr val="00B050"/>
              </a:buClr>
            </a:pPr>
            <a:r>
              <a:rPr lang="fr-CA" dirty="0" smtClean="0">
                <a:cs typeface="Arial" panose="020B0604020202020204" pitchFamily="34" charset="0"/>
              </a:rPr>
              <a:t>Prise de décision pour le financement des projets par le </a:t>
            </a:r>
            <a:r>
              <a:rPr lang="fr-CA" b="1" dirty="0" smtClean="0">
                <a:cs typeface="Arial" panose="020B0604020202020204" pitchFamily="34" charset="0"/>
              </a:rPr>
              <a:t>Comité </a:t>
            </a:r>
            <a:r>
              <a:rPr lang="fr-CA" b="1" dirty="0">
                <a:cs typeface="Arial" panose="020B0604020202020204" pitchFamily="34" charset="0"/>
              </a:rPr>
              <a:t>de coordination et </a:t>
            </a:r>
            <a:r>
              <a:rPr lang="fr-CA" b="1" dirty="0">
                <a:cs typeface="Arial" panose="020B0604020202020204" pitchFamily="34" charset="0"/>
              </a:rPr>
              <a:t>d’approbation </a:t>
            </a:r>
            <a:r>
              <a:rPr lang="fr-CA" dirty="0">
                <a:cs typeface="Arial" panose="020B0604020202020204" pitchFamily="34" charset="0"/>
              </a:rPr>
              <a:t>(</a:t>
            </a:r>
            <a:r>
              <a:rPr lang="fr-CA" i="1" dirty="0">
                <a:cs typeface="Arial" panose="020B0604020202020204" pitchFamily="34" charset="0"/>
              </a:rPr>
              <a:t>1</a:t>
            </a:r>
            <a:r>
              <a:rPr lang="fr-CA" i="1" baseline="30000" dirty="0">
                <a:cs typeface="Arial" panose="020B0604020202020204" pitchFamily="34" charset="0"/>
              </a:rPr>
              <a:t>er </a:t>
            </a:r>
            <a:r>
              <a:rPr lang="fr-CA" i="1" dirty="0">
                <a:cs typeface="Arial" panose="020B0604020202020204" pitchFamily="34" charset="0"/>
              </a:rPr>
              <a:t>tour: novembre </a:t>
            </a:r>
            <a:r>
              <a:rPr lang="fr-CA" i="1" dirty="0" smtClean="0">
                <a:cs typeface="Arial" panose="020B0604020202020204" pitchFamily="34" charset="0"/>
              </a:rPr>
              <a:t>- décembre </a:t>
            </a:r>
            <a:r>
              <a:rPr lang="fr-CA" i="1" dirty="0">
                <a:cs typeface="Arial" panose="020B0604020202020204" pitchFamily="34" charset="0"/>
              </a:rPr>
              <a:t>2017</a:t>
            </a:r>
            <a:r>
              <a:rPr lang="fr-CA" dirty="0">
                <a:cs typeface="Arial" panose="020B0604020202020204" pitchFamily="34" charset="0"/>
              </a:rPr>
              <a:t>)</a:t>
            </a:r>
            <a:endParaRPr lang="fr-CA" dirty="0" smtClean="0">
              <a:cs typeface="Arial" panose="020B0604020202020204" pitchFamily="34" charset="0"/>
            </a:endParaRPr>
          </a:p>
        </p:txBody>
      </p:sp>
    </p:spTree>
    <p:extLst>
      <p:ext uri="{BB962C8B-B14F-4D97-AF65-F5344CB8AC3E}">
        <p14:creationId xmlns:p14="http://schemas.microsoft.com/office/powerpoint/2010/main" val="52850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2372" y="519137"/>
            <a:ext cx="10515600" cy="839976"/>
          </a:xfrm>
        </p:spPr>
        <p:txBody>
          <a:bodyPr>
            <a:normAutofit/>
          </a:bodyPr>
          <a:lstStyle/>
          <a:p>
            <a:r>
              <a:rPr lang="fr-CA" sz="4000" b="1" dirty="0" smtClean="0"/>
              <a:t>Plan de la présentation</a:t>
            </a:r>
            <a:endParaRPr lang="fr-CA" sz="4000" b="1" dirty="0"/>
          </a:p>
        </p:txBody>
      </p:sp>
      <p:sp>
        <p:nvSpPr>
          <p:cNvPr id="3" name="Espace réservé du contenu 2"/>
          <p:cNvSpPr>
            <a:spLocks noGrp="1"/>
          </p:cNvSpPr>
          <p:nvPr>
            <p:ph idx="1"/>
          </p:nvPr>
        </p:nvSpPr>
        <p:spPr>
          <a:xfrm>
            <a:off x="512190" y="2015217"/>
            <a:ext cx="10837987" cy="2751879"/>
          </a:xfrm>
        </p:spPr>
        <p:txBody>
          <a:bodyPr>
            <a:noAutofit/>
          </a:bodyPr>
          <a:lstStyle/>
          <a:p>
            <a:pPr>
              <a:spcBef>
                <a:spcPts val="600"/>
              </a:spcBef>
            </a:pPr>
            <a:r>
              <a:rPr lang="fr-CA" dirty="0" smtClean="0">
                <a:cs typeface="Arial" panose="020B0604020202020204" pitchFamily="34" charset="0"/>
              </a:rPr>
              <a:t>Vision – Membres - Bilan</a:t>
            </a:r>
          </a:p>
          <a:p>
            <a:pPr lvl="0">
              <a:spcBef>
                <a:spcPts val="600"/>
              </a:spcBef>
            </a:pPr>
            <a:r>
              <a:rPr lang="fr-CA" dirty="0" smtClean="0">
                <a:cs typeface="Arial" panose="020B0604020202020204" pitchFamily="34" charset="0"/>
              </a:rPr>
              <a:t>Portrait de l’industrie des panneaux et bois composites</a:t>
            </a:r>
          </a:p>
          <a:p>
            <a:pPr lvl="0">
              <a:spcBef>
                <a:spcPts val="600"/>
              </a:spcBef>
            </a:pPr>
            <a:r>
              <a:rPr lang="fr-CA" dirty="0" smtClean="0">
                <a:cs typeface="Arial" panose="020B0604020202020204" pitchFamily="34" charset="0"/>
              </a:rPr>
              <a:t>Plateforme d’innovation</a:t>
            </a:r>
          </a:p>
          <a:p>
            <a:pPr lvl="0">
              <a:spcBef>
                <a:spcPts val="600"/>
              </a:spcBef>
            </a:pPr>
            <a:r>
              <a:rPr lang="fr-CA" dirty="0" smtClean="0">
                <a:cs typeface="Arial" panose="020B0604020202020204" pitchFamily="34" charset="0"/>
              </a:rPr>
              <a:t>Principaux axes de recherche et projets potentiels</a:t>
            </a:r>
          </a:p>
          <a:p>
            <a:pPr>
              <a:spcBef>
                <a:spcPts val="600"/>
              </a:spcBef>
            </a:pPr>
            <a:r>
              <a:rPr lang="fr-CA" dirty="0" smtClean="0">
                <a:cs typeface="Arial" panose="020B0604020202020204" pitchFamily="34" charset="0"/>
              </a:rPr>
              <a:t>Prochaines étapes</a:t>
            </a:r>
          </a:p>
          <a:p>
            <a:pPr>
              <a:spcBef>
                <a:spcPts val="600"/>
              </a:spcBef>
            </a:pPr>
            <a:r>
              <a:rPr lang="fr-CA" dirty="0" smtClean="0">
                <a:cs typeface="Arial" panose="020B0604020202020204" pitchFamily="34" charset="0"/>
              </a:rPr>
              <a:t>Questions</a:t>
            </a:r>
            <a:endParaRPr lang="fr-CA" dirty="0">
              <a:cs typeface="Arial" panose="020B0604020202020204" pitchFamily="34" charset="0"/>
            </a:endParaRPr>
          </a:p>
          <a:p>
            <a:pPr>
              <a:spcBef>
                <a:spcPts val="600"/>
              </a:spcBef>
            </a:pPr>
            <a:endParaRPr lang="fr-CA" dirty="0">
              <a:cs typeface="Arial" panose="020B0604020202020204" pitchFamily="34" charset="0"/>
            </a:endParaRPr>
          </a:p>
          <a:p>
            <a:pPr lvl="0">
              <a:spcBef>
                <a:spcPts val="600"/>
              </a:spcBef>
            </a:pPr>
            <a:endParaRPr lang="fr-CA" dirty="0">
              <a:cs typeface="Arial" panose="020B0604020202020204" pitchFamily="34" charset="0"/>
            </a:endParaRPr>
          </a:p>
        </p:txBody>
      </p:sp>
    </p:spTree>
    <p:extLst>
      <p:ext uri="{BB962C8B-B14F-4D97-AF65-F5344CB8AC3E}">
        <p14:creationId xmlns:p14="http://schemas.microsoft.com/office/powerpoint/2010/main" val="377960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76684"/>
            <a:ext cx="10515600" cy="2531771"/>
          </a:xfrm>
        </p:spPr>
        <p:txBody>
          <a:bodyPr/>
          <a:lstStyle/>
          <a:p>
            <a:pPr marL="0" indent="0">
              <a:buNone/>
            </a:pPr>
            <a:endParaRPr lang="fr-CA" dirty="0" smtClean="0"/>
          </a:p>
          <a:p>
            <a:pPr marL="0" indent="0">
              <a:buNone/>
            </a:pPr>
            <a:endParaRPr lang="fr-CA" dirty="0"/>
          </a:p>
          <a:p>
            <a:pPr marL="0" indent="0" algn="ctr">
              <a:buNone/>
            </a:pPr>
            <a:r>
              <a:rPr lang="fr-CA" sz="6000" dirty="0" smtClean="0"/>
              <a:t>Questions</a:t>
            </a:r>
            <a:endParaRPr lang="fr-CA" sz="6000" dirty="0"/>
          </a:p>
        </p:txBody>
      </p:sp>
    </p:spTree>
    <p:extLst>
      <p:ext uri="{BB962C8B-B14F-4D97-AF65-F5344CB8AC3E}">
        <p14:creationId xmlns:p14="http://schemas.microsoft.com/office/powerpoint/2010/main" val="310490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526700" y="2029738"/>
            <a:ext cx="11309404" cy="383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r-CA" dirty="0" smtClean="0"/>
              <a:t>Vision </a:t>
            </a:r>
            <a:r>
              <a:rPr lang="fr-CA" dirty="0"/>
              <a:t>que l’industrie des panneaux s’est donnée pendant les travaux du Forum Innovation B</a:t>
            </a:r>
            <a:r>
              <a:rPr lang="fr-CA" dirty="0" smtClean="0"/>
              <a:t>ois:</a:t>
            </a:r>
          </a:p>
          <a:p>
            <a:pPr marL="0" lvl="0" indent="0">
              <a:buNone/>
            </a:pPr>
            <a:endParaRPr lang="fr-CA" sz="3600" dirty="0" smtClean="0"/>
          </a:p>
          <a:p>
            <a:pPr marL="0" lvl="0" indent="0" algn="ctr">
              <a:buNone/>
            </a:pPr>
            <a:r>
              <a:rPr lang="fr-CA" sz="3600" dirty="0" smtClean="0"/>
              <a:t>«</a:t>
            </a:r>
            <a:r>
              <a:rPr lang="fr-CA" sz="3600" dirty="0"/>
              <a:t> Que l’industrie québécoise des panneaux de bois soit reconnue comme un chef de file mondial pour la qualité, l'innovation et la compétitivité de ses fabricants dans un contexte de respect de l'environnement et de développement durable. »</a:t>
            </a:r>
          </a:p>
          <a:p>
            <a:pPr marL="0" indent="0">
              <a:spcBef>
                <a:spcPts val="600"/>
              </a:spcBef>
              <a:buClr>
                <a:srgbClr val="00B050"/>
              </a:buClr>
              <a:buNone/>
            </a:pPr>
            <a:endParaRPr lang="fr-CA" sz="3600" dirty="0">
              <a:cs typeface="Arial" panose="020B0604020202020204" pitchFamily="34" charset="0"/>
            </a:endParaRPr>
          </a:p>
          <a:p>
            <a:pPr marL="0" indent="0">
              <a:spcBef>
                <a:spcPts val="600"/>
              </a:spcBef>
              <a:buClr>
                <a:srgbClr val="00B050"/>
              </a:buClr>
              <a:buNone/>
            </a:pPr>
            <a:endParaRPr lang="fr-CA" sz="3600" dirty="0" smtClean="0">
              <a:cs typeface="Arial" panose="020B0604020202020204" pitchFamily="34" charset="0"/>
            </a:endParaRPr>
          </a:p>
        </p:txBody>
      </p:sp>
      <p:sp>
        <p:nvSpPr>
          <p:cNvPr id="3" name="Titre 1"/>
          <p:cNvSpPr>
            <a:spLocks noGrp="1"/>
          </p:cNvSpPr>
          <p:nvPr>
            <p:ph type="title"/>
          </p:nvPr>
        </p:nvSpPr>
        <p:spPr>
          <a:xfrm>
            <a:off x="1012372" y="519137"/>
            <a:ext cx="10515600" cy="839976"/>
          </a:xfrm>
        </p:spPr>
        <p:txBody>
          <a:bodyPr>
            <a:normAutofit/>
          </a:bodyPr>
          <a:lstStyle/>
          <a:p>
            <a:r>
              <a:rPr lang="fr-CA" sz="4000" b="1" dirty="0" smtClean="0"/>
              <a:t>Vision 2025</a:t>
            </a:r>
            <a:endParaRPr lang="fr-CA" sz="4000" b="1" dirty="0"/>
          </a:p>
        </p:txBody>
      </p:sp>
    </p:spTree>
    <p:extLst>
      <p:ext uri="{BB962C8B-B14F-4D97-AF65-F5344CB8AC3E}">
        <p14:creationId xmlns:p14="http://schemas.microsoft.com/office/powerpoint/2010/main" val="359444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585664661"/>
              </p:ext>
            </p:extLst>
          </p:nvPr>
        </p:nvGraphicFramePr>
        <p:xfrm>
          <a:off x="1202711" y="1563798"/>
          <a:ext cx="10664009" cy="5181361"/>
        </p:xfrm>
        <a:graphic>
          <a:graphicData uri="http://schemas.openxmlformats.org/drawingml/2006/table">
            <a:tbl>
              <a:tblPr firstRow="1" firstCol="1" bandRow="1">
                <a:tableStyleId>{5C22544A-7EE6-4342-B048-85BDC9FD1C3A}</a:tableStyleId>
              </a:tblPr>
              <a:tblGrid>
                <a:gridCol w="5026037"/>
                <a:gridCol w="288630"/>
                <a:gridCol w="5349342"/>
              </a:tblGrid>
              <a:tr h="413675">
                <a:tc>
                  <a:txBody>
                    <a:bodyPr/>
                    <a:lstStyle/>
                    <a:p>
                      <a:pPr>
                        <a:lnSpc>
                          <a:spcPct val="115000"/>
                        </a:lnSpc>
                        <a:spcAft>
                          <a:spcPts val="0"/>
                        </a:spcAft>
                      </a:pPr>
                      <a:endParaRPr lang="fr-CA" sz="1800" b="0" dirty="0" smtClean="0">
                        <a:solidFill>
                          <a:schemeClr val="tx1"/>
                        </a:solidFill>
                        <a:effectLst/>
                      </a:endParaRPr>
                    </a:p>
                    <a:p>
                      <a:pPr>
                        <a:lnSpc>
                          <a:spcPct val="115000"/>
                        </a:lnSpc>
                        <a:spcAft>
                          <a:spcPts val="0"/>
                        </a:spcAft>
                      </a:pPr>
                      <a:r>
                        <a:rPr lang="fr-CA" sz="1800" b="0" dirty="0" smtClean="0">
                          <a:solidFill>
                            <a:schemeClr val="tx1"/>
                          </a:solidFill>
                          <a:effectLst/>
                        </a:rPr>
                        <a:t>Yvon Rousseau, </a:t>
                      </a:r>
                      <a:r>
                        <a:rPr lang="fr-CA" sz="1800" b="0" i="1" dirty="0" smtClean="0">
                          <a:solidFill>
                            <a:schemeClr val="tx1"/>
                          </a:solidFill>
                          <a:effectLst/>
                        </a:rPr>
                        <a:t>président</a:t>
                      </a:r>
                      <a:r>
                        <a:rPr lang="fr-CA" sz="1800" b="0" dirty="0" smtClean="0">
                          <a:solidFill>
                            <a:schemeClr val="tx1"/>
                          </a:solidFill>
                          <a:effectLst/>
                        </a:rPr>
                        <a:t>, Uniboard Canada Inc.</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 </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endParaRPr lang="fr-CA" sz="1800" b="0" dirty="0" smtClean="0">
                        <a:solidFill>
                          <a:schemeClr val="tx1"/>
                        </a:solidFill>
                        <a:effectLst/>
                      </a:endParaRPr>
                    </a:p>
                    <a:p>
                      <a:pPr>
                        <a:lnSpc>
                          <a:spcPct val="115000"/>
                        </a:lnSpc>
                        <a:spcAft>
                          <a:spcPts val="0"/>
                        </a:spcAft>
                      </a:pPr>
                      <a:r>
                        <a:rPr lang="fr-CA" sz="1800" b="0" dirty="0" smtClean="0">
                          <a:solidFill>
                            <a:schemeClr val="tx1"/>
                          </a:solidFill>
                          <a:effectLst/>
                        </a:rPr>
                        <a:t>Daniel </a:t>
                      </a:r>
                      <a:r>
                        <a:rPr lang="fr-CA" sz="1800" b="0" dirty="0">
                          <a:solidFill>
                            <a:schemeClr val="tx1"/>
                          </a:solidFill>
                          <a:effectLst/>
                        </a:rPr>
                        <a:t>Hamann,  Industries manufacturières Mégantic</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dirty="0">
                          <a:solidFill>
                            <a:schemeClr val="tx1"/>
                          </a:solidFill>
                          <a:effectLst/>
                        </a:rPr>
                        <a:t>Martin Claude Yemele, </a:t>
                      </a:r>
                      <a:r>
                        <a:rPr lang="fr-CA" sz="1800" b="0" i="1" dirty="0">
                          <a:solidFill>
                            <a:schemeClr val="tx1"/>
                          </a:solidFill>
                          <a:effectLst/>
                        </a:rPr>
                        <a:t>coordonnateur</a:t>
                      </a:r>
                      <a:r>
                        <a:rPr lang="fr-CA" sz="1800" b="0" dirty="0">
                          <a:solidFill>
                            <a:schemeClr val="tx1"/>
                          </a:solidFill>
                          <a:effectLst/>
                        </a:rPr>
                        <a:t>, MFFP</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 </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1" dirty="0">
                          <a:solidFill>
                            <a:schemeClr val="tx1"/>
                          </a:solidFill>
                          <a:effectLst/>
                        </a:rPr>
                        <a:t>Pascal Hébert, Columbia Forest Product</a:t>
                      </a:r>
                      <a:endParaRPr lang="fr-CA" sz="1800" b="1"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Nicolas Blackburn, Tafisa Canada</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1" dirty="0">
                          <a:solidFill>
                            <a:schemeClr val="tx1"/>
                          </a:solidFill>
                          <a:effectLst/>
                        </a:rPr>
                        <a:t>Yves Lachapelle, CIFQ</a:t>
                      </a:r>
                      <a:endParaRPr lang="fr-CA" sz="1800" b="1"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Alain Cloutier, Université Laval</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1" dirty="0">
                          <a:solidFill>
                            <a:schemeClr val="tx1"/>
                          </a:solidFill>
                          <a:effectLst/>
                        </a:rPr>
                        <a:t>Jonathan Lebeau, Groupe Lebel</a:t>
                      </a:r>
                      <a:endParaRPr lang="fr-CA" sz="1800" b="1"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1" dirty="0">
                          <a:solidFill>
                            <a:schemeClr val="tx1"/>
                          </a:solidFill>
                          <a:effectLst/>
                        </a:rPr>
                        <a:t>Jean-Guy Côté, LVL Global</a:t>
                      </a:r>
                      <a:endParaRPr lang="fr-CA" sz="1800" b="1"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Claude LeBel, </a:t>
                      </a:r>
                      <a:r>
                        <a:rPr lang="fr-CA" sz="1800" b="0" dirty="0" err="1">
                          <a:solidFill>
                            <a:schemeClr val="tx1"/>
                          </a:solidFill>
                          <a:effectLst/>
                        </a:rPr>
                        <a:t>Norbord</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Patrick Dallain, Serex</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Jean-François Levasseur, Ressources naturelles Canada</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dirty="0">
                          <a:solidFill>
                            <a:schemeClr val="tx1"/>
                          </a:solidFill>
                          <a:effectLst/>
                        </a:rPr>
                        <a:t>Guy Deschênes, </a:t>
                      </a:r>
                      <a:r>
                        <a:rPr lang="fr-CA" sz="1800" b="0" dirty="0" err="1">
                          <a:solidFill>
                            <a:schemeClr val="tx1"/>
                          </a:solidFill>
                          <a:effectLst/>
                        </a:rPr>
                        <a:t>Sacopan</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Louis Poliquin, </a:t>
                      </a:r>
                      <a:r>
                        <a:rPr lang="fr-CA" sz="1800" b="0" dirty="0" err="1">
                          <a:solidFill>
                            <a:schemeClr val="tx1"/>
                          </a:solidFill>
                          <a:effectLst/>
                        </a:rPr>
                        <a:t>FPInnovations</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Robert Fournier, Louisiana-Pacific</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Hugues Paulin, Columbia Forest Product</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Sylvain Garneau, Groupe Lacasse</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1" dirty="0">
                          <a:solidFill>
                            <a:schemeClr val="tx1"/>
                          </a:solidFill>
                          <a:effectLst/>
                        </a:rPr>
                        <a:t>Joël </a:t>
                      </a:r>
                      <a:r>
                        <a:rPr lang="fr-CA" sz="1800" b="1" dirty="0" err="1">
                          <a:solidFill>
                            <a:schemeClr val="tx1"/>
                          </a:solidFill>
                          <a:effectLst/>
                        </a:rPr>
                        <a:t>Quevillon</a:t>
                      </a:r>
                      <a:r>
                        <a:rPr lang="fr-CA" sz="1800" b="1" dirty="0">
                          <a:solidFill>
                            <a:schemeClr val="tx1"/>
                          </a:solidFill>
                          <a:effectLst/>
                        </a:rPr>
                        <a:t>, Commonwealth </a:t>
                      </a:r>
                      <a:r>
                        <a:rPr lang="fr-CA" sz="1800" b="1" dirty="0" err="1">
                          <a:solidFill>
                            <a:schemeClr val="tx1"/>
                          </a:solidFill>
                          <a:effectLst/>
                        </a:rPr>
                        <a:t>Plywood</a:t>
                      </a:r>
                      <a:endParaRPr lang="fr-CA" sz="1800" b="1"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a:solidFill>
                            <a:schemeClr val="tx1"/>
                          </a:solidFill>
                          <a:effectLst/>
                        </a:rPr>
                        <a:t>Pierre Gingras, Arbec</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dirty="0">
                          <a:solidFill>
                            <a:schemeClr val="tx1"/>
                          </a:solidFill>
                          <a:effectLst/>
                        </a:rPr>
                        <a:t>Nevine Salhani, Investissement Québec</a:t>
                      </a:r>
                      <a:endParaRPr lang="fr-CA" sz="1800" b="0" dirty="0">
                        <a:solidFill>
                          <a:schemeClr val="tx1"/>
                        </a:solidFill>
                        <a:effectLst/>
                        <a:latin typeface="Calibri"/>
                        <a:ea typeface="Calibri"/>
                        <a:cs typeface="Times New Roman"/>
                      </a:endParaRPr>
                    </a:p>
                  </a:txBody>
                  <a:tcPr marL="68580" marR="68580" marT="0" marB="0">
                    <a:noFill/>
                  </a:tcPr>
                </a:tc>
              </a:tr>
              <a:tr h="413675">
                <a:tc>
                  <a:txBody>
                    <a:bodyPr/>
                    <a:lstStyle/>
                    <a:p>
                      <a:pPr>
                        <a:lnSpc>
                          <a:spcPct val="115000"/>
                        </a:lnSpc>
                        <a:spcAft>
                          <a:spcPts val="0"/>
                        </a:spcAft>
                      </a:pPr>
                      <a:r>
                        <a:rPr lang="fr-CA" sz="1800" b="0" dirty="0">
                          <a:solidFill>
                            <a:schemeClr val="tx1"/>
                          </a:solidFill>
                          <a:effectLst/>
                        </a:rPr>
                        <a:t>Michel Goulet, Matériaux Spécialisés Louiseville</a:t>
                      </a:r>
                      <a:endParaRPr lang="fr-CA" sz="1800" b="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800" b="1" dirty="0" smtClean="0">
                          <a:solidFill>
                            <a:schemeClr val="tx1"/>
                          </a:solidFill>
                          <a:effectLst/>
                        </a:rPr>
                        <a:t>Mélanie Turgeon, MFFP</a:t>
                      </a:r>
                      <a:endParaRPr lang="fr-CA" sz="1800" b="1" dirty="0" smtClean="0">
                        <a:solidFill>
                          <a:schemeClr val="tx1"/>
                        </a:solidFill>
                        <a:effectLst/>
                        <a:latin typeface="+mn-lt"/>
                        <a:ea typeface="Calibri"/>
                        <a:cs typeface="Times New Roman"/>
                      </a:endParaRPr>
                    </a:p>
                  </a:txBody>
                  <a:tcPr marL="68580" marR="68580" marT="0" marB="0">
                    <a:noFill/>
                  </a:tcPr>
                </a:tc>
              </a:tr>
              <a:tr h="413675">
                <a:tc>
                  <a:txBody>
                    <a:bodyPr/>
                    <a:lstStyle/>
                    <a:p>
                      <a:endParaRPr lang="en-CA" dirty="0"/>
                    </a:p>
                  </a:txBody>
                  <a:tcPr marL="68580" marR="68580" marT="0" marB="0">
                    <a:noFill/>
                  </a:tcPr>
                </a:tc>
                <a:tc>
                  <a:txBody>
                    <a:bodyPr/>
                    <a:lstStyle/>
                    <a:p>
                      <a:pPr>
                        <a:lnSpc>
                          <a:spcPct val="115000"/>
                        </a:lnSpc>
                        <a:spcAft>
                          <a:spcPts val="0"/>
                        </a:spcAft>
                      </a:pPr>
                      <a:r>
                        <a:rPr lang="fr-CA" sz="1800" b="0">
                          <a:solidFill>
                            <a:schemeClr val="tx1"/>
                          </a:solidFill>
                          <a:effectLst/>
                        </a:rPr>
                        <a:t> </a:t>
                      </a:r>
                      <a:endParaRPr lang="fr-CA" sz="1800" b="0">
                        <a:solidFill>
                          <a:schemeClr val="tx1"/>
                        </a:solidFill>
                        <a:effectLst/>
                        <a:latin typeface="Calibri"/>
                        <a:ea typeface="Calibri"/>
                        <a:cs typeface="Times New Roman"/>
                      </a:endParaRPr>
                    </a:p>
                  </a:txBody>
                  <a:tcPr marL="68580" marR="68580" marT="0" marB="0">
                    <a:noFill/>
                  </a:tcPr>
                </a:tc>
                <a:tc>
                  <a:txBody>
                    <a:bodyPr/>
                    <a:lstStyle/>
                    <a:p>
                      <a:endParaRPr lang="en-CA" dirty="0"/>
                    </a:p>
                  </a:txBody>
                  <a:tcPr marL="68580" marR="68580" marT="0" marB="0">
                    <a:noFill/>
                  </a:tcPr>
                </a:tc>
              </a:tr>
            </a:tbl>
          </a:graphicData>
        </a:graphic>
      </p:graphicFrame>
      <p:sp>
        <p:nvSpPr>
          <p:cNvPr id="3" name="Rectangle 2"/>
          <p:cNvSpPr/>
          <p:nvPr/>
        </p:nvSpPr>
        <p:spPr>
          <a:xfrm>
            <a:off x="3751605" y="739085"/>
            <a:ext cx="5896598" cy="587853"/>
          </a:xfrm>
          <a:prstGeom prst="rect">
            <a:avLst/>
          </a:prstGeom>
        </p:spPr>
        <p:txBody>
          <a:bodyPr wrap="square">
            <a:spAutoFit/>
          </a:bodyPr>
          <a:lstStyle/>
          <a:p>
            <a:pPr algn="r">
              <a:lnSpc>
                <a:spcPct val="115000"/>
              </a:lnSpc>
              <a:spcAft>
                <a:spcPts val="0"/>
              </a:spcAft>
            </a:pPr>
            <a:r>
              <a:rPr lang="fr-CA" sz="2800" b="1" dirty="0"/>
              <a:t>Membres du C</a:t>
            </a:r>
            <a:r>
              <a:rPr lang="fr-CA" sz="2800" b="1" dirty="0" smtClean="0"/>
              <a:t>omité panneaux</a:t>
            </a:r>
            <a:endParaRPr lang="fr-CA" sz="2800" dirty="0"/>
          </a:p>
        </p:txBody>
      </p:sp>
    </p:spTree>
    <p:extLst>
      <p:ext uri="{BB962C8B-B14F-4D97-AF65-F5344CB8AC3E}">
        <p14:creationId xmlns:p14="http://schemas.microsoft.com/office/powerpoint/2010/main" val="3693703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446565"/>
            <a:ext cx="10515600" cy="839976"/>
          </a:xfrm>
        </p:spPr>
        <p:txBody>
          <a:bodyPr>
            <a:normAutofit/>
          </a:bodyPr>
          <a:lstStyle/>
          <a:p>
            <a:r>
              <a:rPr lang="fr-CA" sz="4000" b="1" dirty="0" smtClean="0"/>
              <a:t>Bilan</a:t>
            </a:r>
            <a:endParaRPr lang="fr-CA" sz="4000" b="1" dirty="0"/>
          </a:p>
        </p:txBody>
      </p:sp>
      <p:sp>
        <p:nvSpPr>
          <p:cNvPr id="5" name="Espace réservé du contenu 2"/>
          <p:cNvSpPr txBox="1">
            <a:spLocks/>
          </p:cNvSpPr>
          <p:nvPr/>
        </p:nvSpPr>
        <p:spPr>
          <a:xfrm>
            <a:off x="526700" y="2029738"/>
            <a:ext cx="11309404" cy="383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smtClean="0"/>
              <a:t>Cinq </a:t>
            </a:r>
            <a:r>
              <a:rPr lang="fr-CA" sz="2400" dirty="0"/>
              <a:t>rencontres des membres </a:t>
            </a:r>
            <a:r>
              <a:rPr lang="fr-CA" sz="2400" dirty="0" smtClean="0"/>
              <a:t>Comité panneaux ont </a:t>
            </a:r>
            <a:r>
              <a:rPr lang="fr-CA" sz="2400" dirty="0"/>
              <a:t>eu lieu depuis le Forum Innovation Bois tenu le 31 octobre 2016 à Rivière‑du‑Loup.</a:t>
            </a:r>
          </a:p>
          <a:p>
            <a:pPr lvl="1"/>
            <a:r>
              <a:rPr lang="fr-CA" sz="2000" dirty="0" smtClean="0">
                <a:cs typeface="Arial" panose="020B0604020202020204" pitchFamily="34" charset="0"/>
              </a:rPr>
              <a:t>Signature d’une convention entre le MFFP et le CIFQ</a:t>
            </a:r>
          </a:p>
          <a:p>
            <a:pPr lvl="1"/>
            <a:r>
              <a:rPr lang="fr-CA" sz="2000" dirty="0" smtClean="0">
                <a:cs typeface="Arial" panose="020B0604020202020204" pitchFamily="34" charset="0"/>
              </a:rPr>
              <a:t>Guide de présentation d’un projet</a:t>
            </a:r>
          </a:p>
          <a:p>
            <a:pPr lvl="1"/>
            <a:r>
              <a:rPr lang="fr-CA" sz="2000" dirty="0" smtClean="0">
                <a:cs typeface="Arial" panose="020B0604020202020204" pitchFamily="34" charset="0"/>
              </a:rPr>
              <a:t>Gouvernance – Rôles et responsabilités</a:t>
            </a:r>
          </a:p>
          <a:p>
            <a:pPr lvl="1"/>
            <a:r>
              <a:rPr lang="fr-CA" sz="2000" dirty="0" smtClean="0">
                <a:cs typeface="Arial" panose="020B0604020202020204" pitchFamily="34" charset="0"/>
              </a:rPr>
              <a:t>Formulaire de soumission de projet</a:t>
            </a:r>
          </a:p>
          <a:p>
            <a:pPr lvl="1"/>
            <a:r>
              <a:rPr lang="fr-CA" sz="2000" dirty="0" smtClean="0">
                <a:cs typeface="Arial" panose="020B0604020202020204" pitchFamily="34" charset="0"/>
              </a:rPr>
              <a:t>Feuille de route pour l’industrie des panneaux – </a:t>
            </a:r>
            <a:r>
              <a:rPr lang="fr-CA" sz="2000" dirty="0" err="1" smtClean="0">
                <a:cs typeface="Arial" panose="020B0604020202020204" pitchFamily="34" charset="0"/>
              </a:rPr>
              <a:t>FPInnovations</a:t>
            </a:r>
            <a:endParaRPr lang="fr-CA" sz="2000" dirty="0" smtClean="0">
              <a:cs typeface="Arial" panose="020B0604020202020204" pitchFamily="34" charset="0"/>
            </a:endParaRPr>
          </a:p>
          <a:p>
            <a:pPr lvl="1"/>
            <a:r>
              <a:rPr lang="fr-CA" sz="2000" dirty="0" smtClean="0">
                <a:cs typeface="Arial" panose="020B0604020202020204" pitchFamily="34" charset="0"/>
              </a:rPr>
              <a:t>Stratégie de R&amp;D et d’innovation pour l’industrie québécoise des panneaux et des bois d’ingénierie composites</a:t>
            </a:r>
          </a:p>
          <a:p>
            <a:pPr lvl="1"/>
            <a:r>
              <a:rPr lang="fr-CA" sz="2000" dirty="0" smtClean="0">
                <a:cs typeface="Arial" panose="020B0604020202020204" pitchFamily="34" charset="0"/>
              </a:rPr>
              <a:t>Consultation en cours avec les industriels pour confirmer les priorités de recherche</a:t>
            </a:r>
          </a:p>
          <a:p>
            <a:pPr marL="0" indent="0">
              <a:spcBef>
                <a:spcPts val="600"/>
              </a:spcBef>
              <a:buClr>
                <a:srgbClr val="00B050"/>
              </a:buClr>
              <a:buNone/>
            </a:pPr>
            <a:endParaRPr lang="fr-CA" sz="2400" dirty="0">
              <a:cs typeface="Arial" panose="020B0604020202020204" pitchFamily="34" charset="0"/>
            </a:endParaRPr>
          </a:p>
          <a:p>
            <a:pPr marL="0" indent="0">
              <a:spcBef>
                <a:spcPts val="600"/>
              </a:spcBef>
              <a:buClr>
                <a:srgbClr val="00B050"/>
              </a:buClr>
              <a:buNone/>
            </a:pPr>
            <a:endParaRPr lang="fr-CA" sz="2400" dirty="0" smtClean="0">
              <a:cs typeface="Arial" panose="020B0604020202020204" pitchFamily="34" charset="0"/>
            </a:endParaRPr>
          </a:p>
        </p:txBody>
      </p:sp>
    </p:spTree>
    <p:extLst>
      <p:ext uri="{BB962C8B-B14F-4D97-AF65-F5344CB8AC3E}">
        <p14:creationId xmlns:p14="http://schemas.microsoft.com/office/powerpoint/2010/main" val="81074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p:txBody>
          <a:bodyPr/>
          <a:lstStyle>
            <a:lvl1pPr>
              <a:defRPr sz="1050"/>
            </a:lvl1pPr>
          </a:lstStyle>
          <a:p>
            <a:fld id="{D5318631-5C24-4821-B8D4-FEB4A0C6167F}" type="slidenum">
              <a:rPr lang="en-CA" smtClean="0"/>
              <a:pPr/>
              <a:t>6</a:t>
            </a:fld>
            <a:endParaRPr lang="en-CA" dirty="0"/>
          </a:p>
        </p:txBody>
      </p:sp>
      <p:sp>
        <p:nvSpPr>
          <p:cNvPr id="8"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Portrait de l’industrie des </a:t>
            </a:r>
          </a:p>
          <a:p>
            <a:pPr algn="r"/>
            <a:r>
              <a:rPr lang="fr-CA" sz="4000" dirty="0" smtClean="0">
                <a:solidFill>
                  <a:schemeClr val="tx1"/>
                </a:solidFill>
                <a:latin typeface="+mn-lt"/>
              </a:rPr>
              <a:t>panneaux et bois composites</a:t>
            </a:r>
            <a:endParaRPr lang="fr-CA" sz="4000" dirty="0">
              <a:solidFill>
                <a:schemeClr val="tx1"/>
              </a:solidFill>
              <a:latin typeface="+mn-lt"/>
            </a:endParaRPr>
          </a:p>
        </p:txBody>
      </p:sp>
      <p:sp>
        <p:nvSpPr>
          <p:cNvPr id="9" name="Espace réservé du contenu 2"/>
          <p:cNvSpPr txBox="1">
            <a:spLocks/>
          </p:cNvSpPr>
          <p:nvPr/>
        </p:nvSpPr>
        <p:spPr>
          <a:xfrm>
            <a:off x="526700" y="2029738"/>
            <a:ext cx="11309404" cy="4097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CA" sz="28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CA" sz="2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CA" sz="20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00B050"/>
              </a:buClr>
            </a:pPr>
            <a:r>
              <a:rPr lang="fr-CA" sz="2400" dirty="0" smtClean="0">
                <a:cs typeface="Arial" panose="020B0604020202020204" pitchFamily="34" charset="0"/>
              </a:rPr>
              <a:t>Un chiffre d’affaires annuel de plus de 1 milliard de dollars ;</a:t>
            </a:r>
          </a:p>
          <a:p>
            <a:pPr>
              <a:spcBef>
                <a:spcPts val="600"/>
              </a:spcBef>
              <a:buClr>
                <a:srgbClr val="00B050"/>
              </a:buClr>
            </a:pPr>
            <a:r>
              <a:rPr lang="fr-CA" sz="2400" dirty="0" smtClean="0">
                <a:cs typeface="Arial" panose="020B0604020202020204" pitchFamily="34" charset="0"/>
              </a:rPr>
              <a:t>Des ventes dirigées à l’exportation dans une proportion de 47% ;</a:t>
            </a:r>
          </a:p>
          <a:p>
            <a:pPr>
              <a:spcBef>
                <a:spcPts val="600"/>
              </a:spcBef>
              <a:buClr>
                <a:srgbClr val="00B050"/>
              </a:buClr>
            </a:pPr>
            <a:r>
              <a:rPr lang="fr-CA" sz="2400" dirty="0" smtClean="0">
                <a:cs typeface="Arial" panose="020B0604020202020204" pitchFamily="34" charset="0"/>
              </a:rPr>
              <a:t>Près de 8 000 emplois directs ;</a:t>
            </a:r>
          </a:p>
          <a:p>
            <a:pPr>
              <a:spcBef>
                <a:spcPts val="600"/>
              </a:spcBef>
              <a:buClr>
                <a:srgbClr val="00B050"/>
              </a:buClr>
            </a:pPr>
            <a:r>
              <a:rPr lang="fr-CA" sz="2400" dirty="0">
                <a:cs typeface="Arial" panose="020B0604020202020204" pitchFamily="34" charset="0"/>
              </a:rPr>
              <a:t>Environ 39 usines de 1ère et 2e transformation: </a:t>
            </a:r>
          </a:p>
          <a:p>
            <a:pPr lvl="1">
              <a:spcBef>
                <a:spcPts val="600"/>
              </a:spcBef>
              <a:buClr>
                <a:srgbClr val="00B050"/>
              </a:buClr>
              <a:buFont typeface="Wingdings" panose="05000000000000000000" pitchFamily="2" charset="2"/>
              <a:buChar char="Ø"/>
            </a:pPr>
            <a:r>
              <a:rPr lang="fr-CA" sz="2200" dirty="0" smtClean="0">
                <a:cs typeface="Arial" panose="020B0604020202020204" pitchFamily="34" charset="0"/>
              </a:rPr>
              <a:t>Une Quinzaine d’usines de 1ère transformation réparties </a:t>
            </a:r>
            <a:r>
              <a:rPr lang="fr-CA" sz="2200" dirty="0">
                <a:cs typeface="Arial" panose="020B0604020202020204" pitchFamily="34" charset="0"/>
              </a:rPr>
              <a:t>dans les diverses régions du Québec </a:t>
            </a:r>
            <a:r>
              <a:rPr lang="fr-CA" sz="2200" dirty="0" smtClean="0">
                <a:cs typeface="Arial" panose="020B0604020202020204" pitchFamily="34" charset="0"/>
              </a:rPr>
              <a:t>;</a:t>
            </a:r>
          </a:p>
          <a:p>
            <a:pPr lvl="1">
              <a:spcBef>
                <a:spcPts val="600"/>
              </a:spcBef>
              <a:buClr>
                <a:srgbClr val="00B050"/>
              </a:buClr>
              <a:buFont typeface="Wingdings" panose="05000000000000000000" pitchFamily="2" charset="2"/>
              <a:buChar char="Ø"/>
            </a:pPr>
            <a:r>
              <a:rPr lang="fr-CA" sz="2200" dirty="0" smtClean="0">
                <a:cs typeface="Arial" panose="020B0604020202020204" pitchFamily="34" charset="0"/>
              </a:rPr>
              <a:t>Fournisseur principal de produits pour le secteur de la 2</a:t>
            </a:r>
            <a:r>
              <a:rPr lang="fr-CA" sz="2200" baseline="30000" dirty="0" smtClean="0">
                <a:cs typeface="Arial" panose="020B0604020202020204" pitchFamily="34" charset="0"/>
              </a:rPr>
              <a:t>e</a:t>
            </a:r>
            <a:r>
              <a:rPr lang="fr-CA" sz="2200" dirty="0" smtClean="0">
                <a:cs typeface="Arial" panose="020B0604020202020204" pitchFamily="34" charset="0"/>
              </a:rPr>
              <a:t> et de la 3</a:t>
            </a:r>
            <a:r>
              <a:rPr lang="fr-CA" sz="2200" baseline="30000" dirty="0" smtClean="0">
                <a:cs typeface="Arial" panose="020B0604020202020204" pitchFamily="34" charset="0"/>
              </a:rPr>
              <a:t>e</a:t>
            </a:r>
            <a:r>
              <a:rPr lang="fr-CA" sz="2200" dirty="0" smtClean="0">
                <a:cs typeface="Arial" panose="020B0604020202020204" pitchFamily="34" charset="0"/>
              </a:rPr>
              <a:t> transformation, qui emploie près de 100 000 personnes ;</a:t>
            </a:r>
          </a:p>
          <a:p>
            <a:pPr>
              <a:spcBef>
                <a:spcPts val="600"/>
              </a:spcBef>
              <a:buClr>
                <a:srgbClr val="00B050"/>
              </a:buClr>
            </a:pPr>
            <a:r>
              <a:rPr lang="fr-CA" sz="2400" dirty="0" smtClean="0">
                <a:cs typeface="Arial" panose="020B0604020202020204" pitchFamily="34" charset="0"/>
              </a:rPr>
              <a:t>Une consommation annuelle de matière ligneuse évaluée à 4 millions de mètres cubes ;</a:t>
            </a:r>
          </a:p>
          <a:p>
            <a:pPr>
              <a:spcBef>
                <a:spcPts val="600"/>
              </a:spcBef>
              <a:buClr>
                <a:srgbClr val="00B050"/>
              </a:buClr>
            </a:pPr>
            <a:r>
              <a:rPr lang="fr-CA" sz="2400" dirty="0" smtClean="0">
                <a:cs typeface="Arial" panose="020B0604020202020204" pitchFamily="34" charset="0"/>
              </a:rPr>
              <a:t>Un débouché important pour les sous-produits de l’industrie du sciage, du bois de reconstruction et du bois de trituration.</a:t>
            </a:r>
          </a:p>
        </p:txBody>
      </p:sp>
    </p:spTree>
    <p:extLst>
      <p:ext uri="{BB962C8B-B14F-4D97-AF65-F5344CB8AC3E}">
        <p14:creationId xmlns:p14="http://schemas.microsoft.com/office/powerpoint/2010/main" val="312734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794100" y="589860"/>
            <a:ext cx="781963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a:lnSpc>
                <a:spcPct val="90000"/>
              </a:lnSpc>
              <a:spcBef>
                <a:spcPct val="0"/>
              </a:spcBef>
            </a:pPr>
            <a:r>
              <a:rPr lang="fr-CA" altLang="fr-FR" sz="4000" b="1" dirty="0" smtClean="0">
                <a:latin typeface="+mn-lt"/>
                <a:ea typeface="+mj-ea"/>
                <a:cs typeface="+mj-cs"/>
              </a:rPr>
              <a:t>Portrait de l’industrie des </a:t>
            </a:r>
            <a:r>
              <a:rPr lang="fr-CA" altLang="fr-FR" sz="4000" b="1" dirty="0">
                <a:latin typeface="+mn-lt"/>
                <a:ea typeface="+mj-ea"/>
                <a:cs typeface="+mj-cs"/>
              </a:rPr>
              <a:t>panneaux </a:t>
            </a:r>
            <a:r>
              <a:rPr lang="fr-CA" altLang="fr-FR" sz="4000" b="1" dirty="0" smtClean="0">
                <a:latin typeface="+mn-lt"/>
                <a:ea typeface="+mj-ea"/>
                <a:cs typeface="+mj-cs"/>
              </a:rPr>
              <a:t>et </a:t>
            </a:r>
            <a:r>
              <a:rPr lang="fr-CA" altLang="fr-FR" sz="4000" b="1" dirty="0">
                <a:latin typeface="+mn-lt"/>
                <a:ea typeface="+mj-ea"/>
                <a:cs typeface="+mj-cs"/>
              </a:rPr>
              <a:t>de </a:t>
            </a:r>
            <a:r>
              <a:rPr lang="fr-CA" altLang="fr-FR" sz="4000" b="1" dirty="0" smtClean="0">
                <a:latin typeface="+mn-lt"/>
                <a:ea typeface="+mj-ea"/>
                <a:cs typeface="+mj-cs"/>
              </a:rPr>
              <a:t>bois composites </a:t>
            </a:r>
            <a:endParaRPr lang="fr-CA" altLang="fr-FR" sz="4000" b="1" dirty="0">
              <a:latin typeface="+mn-lt"/>
              <a:ea typeface="+mj-ea"/>
              <a:cs typeface="+mj-cs"/>
            </a:endParaRPr>
          </a:p>
        </p:txBody>
      </p:sp>
      <p:sp>
        <p:nvSpPr>
          <p:cNvPr id="2" name="Rectangle 1"/>
          <p:cNvSpPr/>
          <p:nvPr/>
        </p:nvSpPr>
        <p:spPr>
          <a:xfrm>
            <a:off x="1213503" y="1837020"/>
            <a:ext cx="10400232" cy="4616648"/>
          </a:xfrm>
          <a:prstGeom prst="rect">
            <a:avLst/>
          </a:prstGeom>
        </p:spPr>
        <p:txBody>
          <a:bodyPr wrap="square">
            <a:spAutoFit/>
          </a:bodyPr>
          <a:lstStyle/>
          <a:p>
            <a:pPr>
              <a:defRPr/>
            </a:pPr>
            <a:r>
              <a:rPr lang="fr-CA" sz="2200" dirty="0"/>
              <a:t>Environ </a:t>
            </a:r>
            <a:r>
              <a:rPr lang="fr-CA" sz="2200" b="1" dirty="0">
                <a:solidFill>
                  <a:srgbClr val="FF0000"/>
                </a:solidFill>
              </a:rPr>
              <a:t>39 usines </a:t>
            </a:r>
            <a:r>
              <a:rPr lang="fr-CA" sz="2200" dirty="0"/>
              <a:t>de </a:t>
            </a:r>
            <a:r>
              <a:rPr lang="fr-CA" sz="2200" dirty="0" smtClean="0"/>
              <a:t>1ère et 2</a:t>
            </a:r>
            <a:r>
              <a:rPr lang="fr-CA" sz="2200" baseline="30000" dirty="0" smtClean="0"/>
              <a:t>e</a:t>
            </a:r>
            <a:r>
              <a:rPr lang="fr-CA" sz="2200" dirty="0" smtClean="0"/>
              <a:t> transformation </a:t>
            </a:r>
            <a:r>
              <a:rPr lang="fr-CA" sz="2200" dirty="0"/>
              <a:t>réparties comme suit :</a:t>
            </a:r>
          </a:p>
          <a:p>
            <a:pPr>
              <a:defRPr/>
            </a:pPr>
            <a:endParaRPr lang="fr-CA" sz="2200" dirty="0"/>
          </a:p>
          <a:p>
            <a:pPr marL="285750" indent="-285750">
              <a:spcAft>
                <a:spcPts val="600"/>
              </a:spcAft>
              <a:buFont typeface="Wingdings" panose="05000000000000000000" pitchFamily="2" charset="2"/>
              <a:buChar char="Ø"/>
              <a:defRPr/>
            </a:pPr>
            <a:r>
              <a:rPr lang="fr-CA" sz="2200" dirty="0"/>
              <a:t>6 usines de panneaux OSB dont 3 en activité, 2 en redémarrage et 1 en construction</a:t>
            </a:r>
          </a:p>
          <a:p>
            <a:pPr marL="285750" indent="-285750">
              <a:spcAft>
                <a:spcPts val="600"/>
              </a:spcAft>
              <a:buFont typeface="Wingdings" panose="05000000000000000000" pitchFamily="2" charset="2"/>
              <a:buChar char="Ø"/>
              <a:defRPr/>
            </a:pPr>
            <a:r>
              <a:rPr lang="fr-CA" sz="2200" dirty="0"/>
              <a:t>3 usines de panneaux de particules </a:t>
            </a:r>
            <a:r>
              <a:rPr lang="fr-CA" sz="2200" dirty="0" smtClean="0"/>
              <a:t>de taille mondiale</a:t>
            </a:r>
            <a:endParaRPr lang="fr-CA" sz="2200" dirty="0"/>
          </a:p>
          <a:p>
            <a:pPr marL="285750" indent="-285750">
              <a:spcAft>
                <a:spcPts val="600"/>
              </a:spcAft>
              <a:buFont typeface="Wingdings" panose="05000000000000000000" pitchFamily="2" charset="2"/>
              <a:buChar char="Ø"/>
              <a:defRPr/>
            </a:pPr>
            <a:r>
              <a:rPr lang="fr-CA" sz="2200" dirty="0"/>
              <a:t>2 usines de  panneaux de fibres </a:t>
            </a:r>
            <a:r>
              <a:rPr lang="fr-CA" sz="2200" dirty="0" smtClean="0"/>
              <a:t>MDF/HDF et de portes</a:t>
            </a:r>
            <a:endParaRPr lang="fr-CA" sz="2200" dirty="0"/>
          </a:p>
          <a:p>
            <a:pPr marL="285750" indent="-285750">
              <a:spcAft>
                <a:spcPts val="600"/>
              </a:spcAft>
              <a:buFont typeface="Wingdings" panose="05000000000000000000" pitchFamily="2" charset="2"/>
              <a:buChar char="Ø"/>
              <a:defRPr/>
            </a:pPr>
            <a:r>
              <a:rPr lang="fr-CA" sz="2200" dirty="0"/>
              <a:t>2 usines de panneaux isolants</a:t>
            </a:r>
          </a:p>
          <a:p>
            <a:pPr marL="285750" indent="-285750">
              <a:spcAft>
                <a:spcPts val="600"/>
              </a:spcAft>
              <a:buFont typeface="Wingdings" panose="05000000000000000000" pitchFamily="2" charset="2"/>
              <a:buChar char="Ø"/>
              <a:defRPr/>
            </a:pPr>
            <a:r>
              <a:rPr lang="fr-CA" sz="2200" dirty="0"/>
              <a:t>2 usines de déroulage et de fabrication de LVL</a:t>
            </a:r>
          </a:p>
          <a:p>
            <a:pPr marL="285750" indent="-285750">
              <a:spcAft>
                <a:spcPts val="600"/>
              </a:spcAft>
              <a:buFont typeface="Wingdings" panose="05000000000000000000" pitchFamily="2" charset="2"/>
              <a:buChar char="Ø"/>
              <a:defRPr/>
            </a:pPr>
            <a:r>
              <a:rPr lang="fr-CA" sz="2200" dirty="0"/>
              <a:t>5 usines de déroulage, de fabrication de panneaux ou contreplaqués de feuillus et de bâtonnets hygiéniques</a:t>
            </a:r>
          </a:p>
          <a:p>
            <a:pPr marL="285750" indent="-285750">
              <a:spcAft>
                <a:spcPts val="600"/>
              </a:spcAft>
              <a:buFont typeface="Wingdings" panose="05000000000000000000" pitchFamily="2" charset="2"/>
              <a:buChar char="Ø"/>
              <a:defRPr/>
            </a:pPr>
            <a:r>
              <a:rPr lang="fr-CA" sz="2200" dirty="0"/>
              <a:t>19  usines de 2e transformation du </a:t>
            </a:r>
            <a:r>
              <a:rPr lang="fr-CA" sz="2200" dirty="0" smtClean="0"/>
              <a:t>placage </a:t>
            </a:r>
            <a:r>
              <a:rPr lang="fr-CA" sz="2200" dirty="0"/>
              <a:t>et du panneau (dont 11 usines de </a:t>
            </a:r>
            <a:r>
              <a:rPr lang="fr-CA" sz="2200" dirty="0" err="1"/>
              <a:t>jointage</a:t>
            </a:r>
            <a:r>
              <a:rPr lang="fr-CA" sz="2200" dirty="0"/>
              <a:t> de placages, 1 usine de planchers laminés, 1 usine de revêtement extérieur, 6 usines de découpage et de </a:t>
            </a:r>
            <a:r>
              <a:rPr lang="fr-CA" sz="2200" dirty="0" smtClean="0"/>
              <a:t>pré-usinage </a:t>
            </a:r>
            <a:r>
              <a:rPr lang="fr-CA" sz="2200" dirty="0"/>
              <a:t>des panneaux pour  divers usages).</a:t>
            </a:r>
          </a:p>
        </p:txBody>
      </p:sp>
    </p:spTree>
    <p:extLst>
      <p:ext uri="{BB962C8B-B14F-4D97-AF65-F5344CB8AC3E}">
        <p14:creationId xmlns:p14="http://schemas.microsoft.com/office/powerpoint/2010/main" val="356535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608" y="1988457"/>
            <a:ext cx="11335496" cy="4525963"/>
          </a:xfrm>
        </p:spPr>
        <p:txBody>
          <a:bodyPr/>
          <a:lstStyle/>
          <a:p>
            <a:pPr>
              <a:buClr>
                <a:srgbClr val="00B050"/>
              </a:buClr>
            </a:pPr>
            <a:r>
              <a:rPr lang="fr-CA" dirty="0" smtClean="0">
                <a:cs typeface="Arial" panose="020B0604020202020204" pitchFamily="34" charset="0"/>
              </a:rPr>
              <a:t>En </a:t>
            </a:r>
            <a:r>
              <a:rPr lang="fr-CA" dirty="0">
                <a:cs typeface="Arial" panose="020B0604020202020204" pitchFamily="34" charset="0"/>
              </a:rPr>
              <a:t>mars 2017, le gouvernement du Québec annonçait qu’il appuyait la </a:t>
            </a:r>
            <a:r>
              <a:rPr lang="fr-CA" b="1" dirty="0">
                <a:cs typeface="Arial" panose="020B0604020202020204" pitchFamily="34" charset="0"/>
              </a:rPr>
              <a:t>plateforme d’innovation</a:t>
            </a:r>
            <a:r>
              <a:rPr lang="fr-CA" dirty="0">
                <a:cs typeface="Arial" panose="020B0604020202020204" pitchFamily="34" charset="0"/>
              </a:rPr>
              <a:t> avec un investissement de 4 millions $ sur quatre ans. Avec cet appui à la R&amp;D, le Gouvernement confirmait sa volonté de supporter le positionnement de l’industrie québécoise à l’avant-plan des entreprises innovantes, en matière de développement de produits, d’applications, de procédés et de marchés.</a:t>
            </a:r>
            <a:endParaRPr lang="fr-CA" dirty="0" smtClean="0"/>
          </a:p>
          <a:p>
            <a:pPr>
              <a:spcBef>
                <a:spcPts val="1200"/>
              </a:spcBef>
              <a:spcAft>
                <a:spcPts val="600"/>
              </a:spcAft>
              <a:buClr>
                <a:srgbClr val="00B050"/>
              </a:buClr>
            </a:pPr>
            <a:r>
              <a:rPr lang="fr-CA" dirty="0" smtClean="0"/>
              <a:t>Permet </a:t>
            </a:r>
            <a:r>
              <a:rPr lang="fr-CA" dirty="0"/>
              <a:t>de supporter les fabricants de la phase de conception des produits jusqu’à la phase de précommercialisation en passant par la fabrication à l’échelle pilote</a:t>
            </a:r>
          </a:p>
          <a:p>
            <a:pPr>
              <a:buClr>
                <a:srgbClr val="00B050"/>
              </a:buClr>
            </a:pPr>
            <a:r>
              <a:rPr lang="fr-CA" dirty="0"/>
              <a:t>Partenariat entre l’industrie, FPInnovations, l’Université Laval et le </a:t>
            </a:r>
            <a:r>
              <a:rPr lang="fr-CA" dirty="0" smtClean="0"/>
              <a:t>SEREX</a:t>
            </a:r>
            <a:endParaRPr lang="fr-CA" dirty="0"/>
          </a:p>
        </p:txBody>
      </p:sp>
      <p:sp>
        <p:nvSpPr>
          <p:cNvPr id="4" name="Espace réservé du numéro de diapositive 3"/>
          <p:cNvSpPr>
            <a:spLocks noGrp="1"/>
          </p:cNvSpPr>
          <p:nvPr>
            <p:ph type="sldNum" sz="quarter" idx="4"/>
          </p:nvPr>
        </p:nvSpPr>
        <p:spPr/>
        <p:txBody>
          <a:bodyPr/>
          <a:lstStyle/>
          <a:p>
            <a:fld id="{D5318631-5C24-4821-B8D4-FEB4A0C6167F}" type="slidenum">
              <a:rPr lang="en-CA" smtClean="0"/>
              <a:pPr/>
              <a:t>8</a:t>
            </a:fld>
            <a:endParaRPr lang="en-CA" dirty="0"/>
          </a:p>
        </p:txBody>
      </p:sp>
      <p:sp>
        <p:nvSpPr>
          <p:cNvPr id="5"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Plateforme d’innovation Panneaux</a:t>
            </a:r>
            <a:endParaRPr lang="fr-CA" sz="4000" dirty="0">
              <a:solidFill>
                <a:schemeClr val="tx1"/>
              </a:solidFill>
              <a:latin typeface="+mn-lt"/>
            </a:endParaRPr>
          </a:p>
        </p:txBody>
      </p:sp>
    </p:spTree>
    <p:extLst>
      <p:ext uri="{BB962C8B-B14F-4D97-AF65-F5344CB8AC3E}">
        <p14:creationId xmlns:p14="http://schemas.microsoft.com/office/powerpoint/2010/main" val="130734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89141985"/>
              </p:ext>
            </p:extLst>
          </p:nvPr>
        </p:nvGraphicFramePr>
        <p:xfrm>
          <a:off x="493485" y="2032000"/>
          <a:ext cx="11176000" cy="4267200"/>
        </p:xfrm>
        <a:graphic>
          <a:graphicData uri="http://schemas.openxmlformats.org/drawingml/2006/table">
            <a:tbl>
              <a:tblPr/>
              <a:tblGrid>
                <a:gridCol w="1707388">
                  <a:extLst>
                    <a:ext uri="{9D8B030D-6E8A-4147-A177-3AD203B41FA5}">
                      <a16:colId xmlns="" xmlns:a16="http://schemas.microsoft.com/office/drawing/2014/main" val="20000"/>
                    </a:ext>
                  </a:extLst>
                </a:gridCol>
                <a:gridCol w="4734306">
                  <a:extLst>
                    <a:ext uri="{9D8B030D-6E8A-4147-A177-3AD203B41FA5}">
                      <a16:colId xmlns="" xmlns:a16="http://schemas.microsoft.com/office/drawing/2014/main" val="20001"/>
                    </a:ext>
                  </a:extLst>
                </a:gridCol>
                <a:gridCol w="4734306"/>
              </a:tblGrid>
              <a:tr h="327104">
                <a:tc>
                  <a:txBody>
                    <a:bodyPr/>
                    <a:lstStyle/>
                    <a:p>
                      <a:pPr algn="ctr">
                        <a:spcAft>
                          <a:spcPts val="0"/>
                        </a:spcAft>
                      </a:pPr>
                      <a:r>
                        <a:rPr lang="fr-CA" sz="2000" b="1" dirty="0">
                          <a:latin typeface="Calibri"/>
                          <a:ea typeface="Times New Roman"/>
                          <a:cs typeface="Arial"/>
                        </a:rPr>
                        <a:t>Axes de recherche</a:t>
                      </a:r>
                      <a:endParaRPr lang="fr-CA" sz="2000" dirty="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2000" b="1" dirty="0">
                          <a:latin typeface="Calibri"/>
                          <a:ea typeface="Times New Roman"/>
                          <a:cs typeface="Arial"/>
                        </a:rPr>
                        <a:t>Thèmes abordés</a:t>
                      </a:r>
                      <a:endParaRPr lang="fr-CA" sz="2000" dirty="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1" dirty="0" smtClean="0">
                          <a:latin typeface="+mn-lt"/>
                          <a:ea typeface="Times New Roman"/>
                          <a:cs typeface="Arial"/>
                        </a:rPr>
                        <a:t>Objectifs / Cible</a:t>
                      </a:r>
                      <a:endParaRPr lang="fr-CA" sz="2000" dirty="0" smtClean="0">
                        <a:latin typeface="Tahoma"/>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81314">
                <a:tc>
                  <a:txBody>
                    <a:bodyPr/>
                    <a:lstStyle/>
                    <a:p>
                      <a:pPr algn="l">
                        <a:spcAft>
                          <a:spcPts val="0"/>
                        </a:spcAft>
                      </a:pPr>
                      <a:r>
                        <a:rPr lang="fr-CA" sz="2000" dirty="0">
                          <a:latin typeface="Calibri"/>
                          <a:ea typeface="Times New Roman"/>
                          <a:cs typeface="Arial"/>
                        </a:rPr>
                        <a:t>Matière première</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2000" dirty="0">
                          <a:latin typeface="Calibri"/>
                          <a:ea typeface="Times New Roman"/>
                          <a:cs typeface="Arial"/>
                        </a:rPr>
                        <a:t>Diversification des sources de matière première (bois de trituration, sous-produits du sciage, bois de déconstruction). Procédés de façonnage et de préparation des matières premières.</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174625" algn="l">
                        <a:spcAft>
                          <a:spcPts val="0"/>
                        </a:spcAft>
                        <a:tabLst>
                          <a:tab pos="174625" algn="l"/>
                        </a:tabLst>
                      </a:pPr>
                      <a:r>
                        <a:rPr lang="fr-CA" sz="2000" dirty="0" smtClean="0">
                          <a:latin typeface="+mn-lt"/>
                          <a:ea typeface="Times New Roman"/>
                          <a:cs typeface="Arial"/>
                        </a:rPr>
                        <a:t>- 	Réduction du coût moyen de la fibre de 10%.</a:t>
                      </a:r>
                    </a:p>
                    <a:p>
                      <a:pPr marL="174625" indent="-174625" algn="l">
                        <a:spcAft>
                          <a:spcPts val="0"/>
                        </a:spcAft>
                        <a:tabLst>
                          <a:tab pos="174625" algn="l"/>
                        </a:tabLst>
                      </a:pPr>
                      <a:r>
                        <a:rPr lang="fr-CA" sz="2000" dirty="0" smtClean="0">
                          <a:latin typeface="+mn-lt"/>
                          <a:ea typeface="Times New Roman"/>
                          <a:cs typeface="Arial"/>
                        </a:rPr>
                        <a:t>- 	Utilisation</a:t>
                      </a:r>
                      <a:r>
                        <a:rPr lang="fr-CA" sz="2000" baseline="0" dirty="0" smtClean="0">
                          <a:latin typeface="+mn-lt"/>
                          <a:ea typeface="Times New Roman"/>
                          <a:cs typeface="Arial"/>
                        </a:rPr>
                        <a:t> de 20% de matière première non-conventionnelle</a:t>
                      </a:r>
                      <a:endParaRPr lang="fr-CA" sz="2000" dirty="0" smtClean="0">
                        <a:latin typeface="Tahoma"/>
                        <a:ea typeface="Times New Roman"/>
                        <a:cs typeface="Times New Roman"/>
                      </a:endParaRPr>
                    </a:p>
                    <a:p>
                      <a:pPr algn="l">
                        <a:spcAft>
                          <a:spcPts val="0"/>
                        </a:spcAft>
                      </a:pP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54208">
                <a:tc>
                  <a:txBody>
                    <a:bodyPr/>
                    <a:lstStyle/>
                    <a:p>
                      <a:pPr algn="l">
                        <a:spcAft>
                          <a:spcPts val="0"/>
                        </a:spcAft>
                      </a:pPr>
                      <a:r>
                        <a:rPr lang="fr-CA" sz="2000">
                          <a:latin typeface="Calibri"/>
                          <a:ea typeface="Times New Roman"/>
                          <a:cs typeface="Arial"/>
                        </a:rPr>
                        <a:t>Procédés innovants</a:t>
                      </a:r>
                      <a:endParaRPr lang="fr-CA" sz="200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2000" dirty="0">
                          <a:latin typeface="Calibri"/>
                          <a:ea typeface="Times New Roman"/>
                          <a:cs typeface="Arial"/>
                        </a:rPr>
                        <a:t>Mise en matelas, séchage, pressage, laminage, etc. pour le développement de panneaux innovants.</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fr-CA" sz="2000" kern="1200" dirty="0" smtClean="0">
                          <a:solidFill>
                            <a:schemeClr val="tx1"/>
                          </a:solidFill>
                          <a:latin typeface="+mn-lt"/>
                          <a:ea typeface="Times New Roman"/>
                          <a:cs typeface="Arial"/>
                        </a:rPr>
                        <a:t>Augmentation de productivité, efficacité, propriétés  des produits</a:t>
                      </a:r>
                    </a:p>
                    <a:p>
                      <a:pPr algn="l">
                        <a:spcAft>
                          <a:spcPts val="0"/>
                        </a:spcAft>
                      </a:pP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54208">
                <a:tc>
                  <a:txBody>
                    <a:bodyPr/>
                    <a:lstStyle/>
                    <a:p>
                      <a:pPr algn="l">
                        <a:spcAft>
                          <a:spcPts val="0"/>
                        </a:spcAft>
                      </a:pPr>
                      <a:r>
                        <a:rPr lang="fr-CA" sz="2000" dirty="0">
                          <a:latin typeface="Calibri"/>
                          <a:ea typeface="Times New Roman"/>
                          <a:cs typeface="Arial"/>
                        </a:rPr>
                        <a:t>Adhésifs innovants</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2000" dirty="0">
                          <a:latin typeface="Calibri"/>
                          <a:ea typeface="Times New Roman"/>
                          <a:cs typeface="Arial"/>
                        </a:rPr>
                        <a:t>Développement d’adhésifs alternatifs ou améliorés (</a:t>
                      </a:r>
                      <a:r>
                        <a:rPr lang="fr-CA" sz="2000" dirty="0" err="1">
                          <a:latin typeface="Calibri"/>
                          <a:ea typeface="Times New Roman"/>
                          <a:cs typeface="Arial"/>
                        </a:rPr>
                        <a:t>biosourcés</a:t>
                      </a:r>
                      <a:r>
                        <a:rPr lang="fr-CA" sz="2000" dirty="0">
                          <a:latin typeface="Calibri"/>
                          <a:ea typeface="Times New Roman"/>
                          <a:cs typeface="Arial"/>
                        </a:rPr>
                        <a:t>, à faible </a:t>
                      </a:r>
                      <a:r>
                        <a:rPr lang="fr-CA" sz="2000" dirty="0" smtClean="0">
                          <a:latin typeface="Calibri"/>
                          <a:ea typeface="Times New Roman"/>
                          <a:cs typeface="Arial"/>
                        </a:rPr>
                        <a:t>émission </a:t>
                      </a:r>
                      <a:r>
                        <a:rPr lang="fr-CA" sz="2000" dirty="0">
                          <a:latin typeface="Calibri"/>
                          <a:ea typeface="Times New Roman"/>
                          <a:cs typeface="Arial"/>
                        </a:rPr>
                        <a:t>et à haute performance).</a:t>
                      </a: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Tx/>
                        <a:buNone/>
                        <a:tabLst/>
                        <a:defRPr/>
                      </a:pPr>
                      <a:r>
                        <a:rPr lang="fr-CA" sz="2000" dirty="0" smtClean="0">
                          <a:latin typeface="+mn-lt"/>
                          <a:ea typeface="Times New Roman"/>
                          <a:cs typeface="Arial"/>
                        </a:rPr>
                        <a:t>- 	Démonstration à</a:t>
                      </a:r>
                      <a:r>
                        <a:rPr lang="fr-CA" sz="2000" baseline="0" dirty="0" smtClean="0">
                          <a:latin typeface="+mn-lt"/>
                          <a:ea typeface="Times New Roman"/>
                          <a:cs typeface="Arial"/>
                        </a:rPr>
                        <a:t> l’échelle pilote d’au moins un </a:t>
                      </a:r>
                      <a:r>
                        <a:rPr lang="fr-CA" sz="2000" dirty="0" smtClean="0">
                          <a:latin typeface="+mn-lt"/>
                          <a:ea typeface="Times New Roman"/>
                          <a:cs typeface="Arial"/>
                        </a:rPr>
                        <a:t>adhésif</a:t>
                      </a:r>
                      <a:r>
                        <a:rPr lang="fr-CA" sz="2000" baseline="0" dirty="0" smtClean="0">
                          <a:latin typeface="+mn-lt"/>
                          <a:ea typeface="Times New Roman"/>
                          <a:cs typeface="Arial"/>
                        </a:rPr>
                        <a:t> </a:t>
                      </a:r>
                      <a:r>
                        <a:rPr lang="fr-CA" sz="2000" dirty="0" smtClean="0">
                          <a:latin typeface="+mn-lt"/>
                          <a:ea typeface="Times New Roman"/>
                          <a:cs typeface="Arial"/>
                        </a:rPr>
                        <a:t>alternatif ou amélioré dans</a:t>
                      </a:r>
                      <a:r>
                        <a:rPr lang="fr-CA" sz="2000" baseline="0" dirty="0" smtClean="0">
                          <a:latin typeface="+mn-lt"/>
                          <a:ea typeface="Times New Roman"/>
                          <a:cs typeface="Arial"/>
                        </a:rPr>
                        <a:t> chacun des secteurs</a:t>
                      </a:r>
                      <a:endParaRPr lang="fr-CA" sz="2000" dirty="0" smtClean="0">
                        <a:latin typeface="Tahoma"/>
                        <a:ea typeface="Times New Roman"/>
                        <a:cs typeface="Times New Roman"/>
                      </a:endParaRPr>
                    </a:p>
                    <a:p>
                      <a:pPr algn="l">
                        <a:spcAft>
                          <a:spcPts val="0"/>
                        </a:spcAft>
                      </a:pPr>
                      <a:endParaRPr lang="fr-CA" sz="2000" dirty="0">
                        <a:latin typeface="Tahoma"/>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4" name="Espace réservé du numéro de diapositive 3"/>
          <p:cNvSpPr>
            <a:spLocks noGrp="1"/>
          </p:cNvSpPr>
          <p:nvPr>
            <p:ph type="sldNum" sz="quarter" idx="4"/>
          </p:nvPr>
        </p:nvSpPr>
        <p:spPr/>
        <p:txBody>
          <a:bodyPr/>
          <a:lstStyle/>
          <a:p>
            <a:fld id="{D5318631-5C24-4821-B8D4-FEB4A0C6167F}" type="slidenum">
              <a:rPr lang="en-CA" smtClean="0"/>
              <a:pPr/>
              <a:t>9</a:t>
            </a:fld>
            <a:endParaRPr lang="en-CA" dirty="0"/>
          </a:p>
        </p:txBody>
      </p:sp>
      <p:sp>
        <p:nvSpPr>
          <p:cNvPr id="6" name="Titre 1"/>
          <p:cNvSpPr txBox="1">
            <a:spLocks/>
          </p:cNvSpPr>
          <p:nvPr/>
        </p:nvSpPr>
        <p:spPr>
          <a:xfrm>
            <a:off x="1320504" y="838437"/>
            <a:ext cx="10515600" cy="83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CA" sz="3600" b="1" kern="1200" noProof="0" dirty="0">
                <a:solidFill>
                  <a:schemeClr val="tx2"/>
                </a:solidFill>
                <a:latin typeface="+mj-lt"/>
                <a:ea typeface="+mj-ea"/>
                <a:cs typeface="+mj-cs"/>
              </a:defRPr>
            </a:lvl1pPr>
          </a:lstStyle>
          <a:p>
            <a:pPr algn="r"/>
            <a:r>
              <a:rPr lang="fr-CA" sz="4000" dirty="0" smtClean="0">
                <a:solidFill>
                  <a:schemeClr val="tx1"/>
                </a:solidFill>
                <a:latin typeface="+mn-lt"/>
              </a:rPr>
              <a:t>Principaux axes de recherche</a:t>
            </a:r>
            <a:endParaRPr lang="fr-CA" sz="4000" dirty="0">
              <a:solidFill>
                <a:schemeClr val="tx1"/>
              </a:solidFill>
              <a:latin typeface="+mn-lt"/>
            </a:endParaRPr>
          </a:p>
        </p:txBody>
      </p:sp>
    </p:spTree>
    <p:extLst>
      <p:ext uri="{BB962C8B-B14F-4D97-AF65-F5344CB8AC3E}">
        <p14:creationId xmlns:p14="http://schemas.microsoft.com/office/powerpoint/2010/main" val="34503889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7702</TotalTime>
  <Words>1503</Words>
  <Application>Microsoft Office PowerPoint</Application>
  <PresentationFormat>Grand écran</PresentationFormat>
  <Paragraphs>213</Paragraphs>
  <Slides>20</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Tahoma</vt:lpstr>
      <vt:lpstr>Times New Roman</vt:lpstr>
      <vt:lpstr>Wingdings</vt:lpstr>
      <vt:lpstr>Thème Office</vt:lpstr>
      <vt:lpstr>Plateforme d’innovation Panneaux</vt:lpstr>
      <vt:lpstr>Plan de la présentation</vt:lpstr>
      <vt:lpstr>Vision 2025</vt:lpstr>
      <vt:lpstr>Présentation PowerPoint</vt:lpstr>
      <vt:lpstr>Bilan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Garceau, Marie-Andrée (DCOM)</dc:creator>
  <cp:lastModifiedBy>Yemele, Martin-Claude (DMIPF)</cp:lastModifiedBy>
  <cp:revision>127</cp:revision>
  <cp:lastPrinted>2017-09-22T17:03:39Z</cp:lastPrinted>
  <dcterms:created xsi:type="dcterms:W3CDTF">2016-08-31T18:42:24Z</dcterms:created>
  <dcterms:modified xsi:type="dcterms:W3CDTF">2017-09-22T17:38:47Z</dcterms:modified>
</cp:coreProperties>
</file>