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4"/>
  </p:sldMasterIdLst>
  <p:notesMasterIdLst>
    <p:notesMasterId r:id="rId23"/>
  </p:notesMasterIdLst>
  <p:handoutMasterIdLst>
    <p:handoutMasterId r:id="rId24"/>
  </p:handoutMasterIdLst>
  <p:sldIdLst>
    <p:sldId id="256" r:id="rId5"/>
    <p:sldId id="453" r:id="rId6"/>
    <p:sldId id="457" r:id="rId7"/>
    <p:sldId id="458" r:id="rId8"/>
    <p:sldId id="452" r:id="rId9"/>
    <p:sldId id="440" r:id="rId10"/>
    <p:sldId id="441" r:id="rId11"/>
    <p:sldId id="446" r:id="rId12"/>
    <p:sldId id="365" r:id="rId13"/>
    <p:sldId id="456" r:id="rId14"/>
    <p:sldId id="366" r:id="rId15"/>
    <p:sldId id="448" r:id="rId16"/>
    <p:sldId id="450" r:id="rId17"/>
    <p:sldId id="459" r:id="rId18"/>
    <p:sldId id="454" r:id="rId19"/>
    <p:sldId id="455" r:id="rId20"/>
    <p:sldId id="451" r:id="rId21"/>
    <p:sldId id="300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382" autoAdjust="0"/>
    <p:restoredTop sz="94343" autoAdjust="0"/>
  </p:normalViewPr>
  <p:slideViewPr>
    <p:cSldViewPr>
      <p:cViewPr>
        <p:scale>
          <a:sx n="75" d="100"/>
          <a:sy n="75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652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fr-CA" sz="1000" dirty="0">
                <a:latin typeface="Arial" pitchFamily="34" charset="0"/>
                <a:cs typeface="Arial" pitchFamily="34" charset="0"/>
              </a:rPr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FE1C680-6F3D-43D8-83A4-33BF20A1B0BA}" type="slidenum">
              <a:rPr lang="en-CA" sz="1000">
                <a:latin typeface="Arial" pitchFamily="34" charset="0"/>
                <a:cs typeface="Arial" pitchFamily="34" charset="0"/>
              </a:rPr>
              <a:t>‹N°›</a:t>
            </a:fld>
            <a:endParaRPr lang="en-CA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74" y="109445"/>
            <a:ext cx="1404620" cy="6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4A6816-1D6C-40B4-9FAC-EE51D62CD2B6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E268027-9E4C-4947-A70D-4FE6424BEF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Merci</a:t>
            </a:r>
            <a:r>
              <a:rPr lang="en-CA" dirty="0" smtClean="0"/>
              <a:t> pour </a:t>
            </a:r>
            <a:r>
              <a:rPr lang="en-CA" dirty="0" err="1" smtClean="0"/>
              <a:t>votre</a:t>
            </a:r>
            <a:r>
              <a:rPr lang="en-CA" dirty="0" smtClean="0"/>
              <a:t> </a:t>
            </a:r>
            <a:r>
              <a:rPr lang="en-CA" dirty="0" err="1" smtClean="0"/>
              <a:t>présence</a:t>
            </a:r>
            <a:r>
              <a:rPr lang="en-CA" dirty="0" smtClean="0"/>
              <a:t>, </a:t>
            </a:r>
            <a:r>
              <a:rPr lang="en-CA" dirty="0" err="1" smtClean="0"/>
              <a:t>démontre</a:t>
            </a:r>
            <a:r>
              <a:rPr lang="en-CA" dirty="0" smtClean="0"/>
              <a:t> </a:t>
            </a:r>
            <a:r>
              <a:rPr lang="en-CA" dirty="0" err="1" smtClean="0"/>
              <a:t>votre</a:t>
            </a:r>
            <a:r>
              <a:rPr lang="en-CA" dirty="0" smtClean="0"/>
              <a:t> </a:t>
            </a:r>
            <a:r>
              <a:rPr lang="en-CA" dirty="0" err="1" smtClean="0"/>
              <a:t>intérêt</a:t>
            </a:r>
            <a:r>
              <a:rPr lang="en-CA" dirty="0" smtClean="0"/>
              <a:t> pour le </a:t>
            </a:r>
            <a:r>
              <a:rPr lang="en-CA" dirty="0" err="1" smtClean="0"/>
              <a:t>sujet</a:t>
            </a:r>
            <a:r>
              <a:rPr lang="en-CA" dirty="0" smtClean="0"/>
              <a:t> et le </a:t>
            </a:r>
            <a:r>
              <a:rPr lang="en-CA" dirty="0" err="1" smtClean="0"/>
              <a:t>projet</a:t>
            </a:r>
            <a:r>
              <a:rPr lang="en-CA" dirty="0" smtClean="0"/>
              <a:t>. </a:t>
            </a:r>
            <a:endParaRPr lang="en-CA" baseline="0" dirty="0" smtClean="0"/>
          </a:p>
          <a:p>
            <a:r>
              <a:rPr lang="en-CA" baseline="0" dirty="0" smtClean="0"/>
              <a:t>Engagement, </a:t>
            </a:r>
            <a:r>
              <a:rPr lang="en-CA" baseline="0" dirty="0" err="1" smtClean="0"/>
              <a:t>apprentissage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collectif</a:t>
            </a:r>
            <a:endParaRPr lang="en-CA" baseline="0" dirty="0" smtClean="0"/>
          </a:p>
          <a:p>
            <a:r>
              <a:rPr lang="en-CA" baseline="0" dirty="0" smtClean="0"/>
              <a:t>Experts et </a:t>
            </a:r>
            <a:r>
              <a:rPr lang="en-CA" baseline="0" dirty="0" err="1" smtClean="0"/>
              <a:t>attentes</a:t>
            </a:r>
            <a:r>
              <a:rPr lang="en-CA" baseline="0" dirty="0" smtClean="0"/>
              <a:t> de contribution</a:t>
            </a:r>
          </a:p>
          <a:p>
            <a:r>
              <a:rPr lang="en-CA" baseline="0" dirty="0" smtClean="0"/>
              <a:t>Discussion </a:t>
            </a:r>
            <a:r>
              <a:rPr lang="en-CA" baseline="0" dirty="0" err="1" smtClean="0"/>
              <a:t>révélé</a:t>
            </a:r>
            <a:r>
              <a:rPr lang="en-CA" baseline="0" dirty="0" smtClean="0"/>
              <a:t> que </a:t>
            </a:r>
            <a:r>
              <a:rPr lang="en-CA" baseline="0" dirty="0" err="1" smtClean="0"/>
              <a:t>chacun</a:t>
            </a:r>
            <a:r>
              <a:rPr lang="en-CA" baseline="0" dirty="0" smtClean="0"/>
              <a:t> de nous a fait un bout de </a:t>
            </a:r>
            <a:r>
              <a:rPr lang="en-CA" baseline="0" dirty="0" err="1" smtClean="0"/>
              <a:t>chemin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possède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connaissances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clés</a:t>
            </a:r>
            <a:r>
              <a:rPr lang="en-CA" baseline="0" dirty="0" smtClean="0"/>
              <a:t> </a:t>
            </a:r>
          </a:p>
          <a:p>
            <a:r>
              <a:rPr lang="en-CA" baseline="0" dirty="0" smtClean="0"/>
              <a:t>On fait </a:t>
            </a:r>
            <a:r>
              <a:rPr lang="en-CA" baseline="0" dirty="0" err="1" smtClean="0"/>
              <a:t>appel</a:t>
            </a:r>
            <a:r>
              <a:rPr lang="en-CA" baseline="0" dirty="0" smtClean="0"/>
              <a:t> à </a:t>
            </a:r>
            <a:r>
              <a:rPr lang="en-CA" baseline="0" dirty="0" err="1" smtClean="0"/>
              <a:t>vous</a:t>
            </a:r>
            <a:r>
              <a:rPr lang="en-CA" baseline="0" dirty="0" smtClean="0"/>
              <a:t> pour nous pointer </a:t>
            </a:r>
            <a:r>
              <a:rPr lang="en-CA" baseline="0" dirty="0" err="1" smtClean="0"/>
              <a:t>dans</a:t>
            </a:r>
            <a:r>
              <a:rPr lang="en-CA" baseline="0" dirty="0" smtClean="0"/>
              <a:t> la bonne direction et pour nous </a:t>
            </a:r>
            <a:r>
              <a:rPr lang="en-CA" baseline="0" dirty="0" err="1" smtClean="0"/>
              <a:t>permettre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d’apprendre</a:t>
            </a:r>
            <a:r>
              <a:rPr lang="en-CA" baseline="0" dirty="0" smtClean="0"/>
              <a:t> des efforts </a:t>
            </a:r>
            <a:r>
              <a:rPr lang="en-CA" baseline="0" dirty="0" err="1" smtClean="0"/>
              <a:t>passés</a:t>
            </a:r>
            <a:endParaRPr lang="en-CA" baseline="0" dirty="0" smtClean="0"/>
          </a:p>
          <a:p>
            <a:r>
              <a:rPr lang="en-CA" baseline="0" dirty="0" err="1" smtClean="0"/>
              <a:t>Objectifs</a:t>
            </a:r>
            <a:r>
              <a:rPr lang="en-CA" baseline="0" dirty="0" smtClean="0"/>
              <a:t> qui se </a:t>
            </a:r>
            <a:r>
              <a:rPr lang="en-CA" baseline="0" dirty="0" err="1" smtClean="0"/>
              <a:t>recoupent</a:t>
            </a:r>
            <a:endParaRPr lang="en-CA" baseline="0" dirty="0" smtClean="0"/>
          </a:p>
          <a:p>
            <a:r>
              <a:rPr lang="en-CA" baseline="0" dirty="0" smtClean="0"/>
              <a:t>Tour de table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5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23888" y="993775"/>
            <a:ext cx="5741987" cy="43068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034765" y="5912913"/>
            <a:ext cx="3043343" cy="465455"/>
          </a:xfrm>
          <a:prstGeom prst="rect">
            <a:avLst/>
          </a:prstGeom>
        </p:spPr>
        <p:txBody>
          <a:bodyPr/>
          <a:lstStyle/>
          <a:p>
            <a:fld id="{CE3F6CF2-AA75-457E-820B-85B5C07CD9DD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34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Émissions du secteur se situent entre 1.9</a:t>
            </a:r>
            <a:r>
              <a:rPr lang="fr-CA" baseline="0" dirty="0" smtClean="0"/>
              <a:t> et 3 Mt selon qu’on inclut la foresterie (et l’agriculture) et qu’on attribue une partie du transport qu’elle utilise. Basé sur des chiffres canadiens. CIFQ cite 1.9 Mt de mémoire. </a:t>
            </a:r>
          </a:p>
          <a:p>
            <a:endParaRPr lang="fr-CA" baseline="0" dirty="0" smtClean="0"/>
          </a:p>
          <a:p>
            <a:r>
              <a:rPr lang="fr-CA" baseline="0" dirty="0" smtClean="0"/>
              <a:t>Message est a) l’ordre de grandeur des GES du secteur dans la tarte totale (3%) et b) sa contribution potentielle dépassant ses émissions sectorielles rapportées (8&gt;3Mt).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0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Message: paramètres utilisés pour le QC sont trop modestes. D’autres scénarios</a:t>
            </a:r>
            <a:r>
              <a:rPr lang="fr-CA" baseline="0" dirty="0" smtClean="0"/>
              <a:t> sont possibles surtout si l’on valorise le carbone, «effet domino structurant».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1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Plan d’action Phase</a:t>
            </a:r>
            <a:r>
              <a:rPr lang="fr-CA" baseline="0" dirty="0" smtClean="0"/>
              <a:t> 1 sur 12 mois. Durée totale dû projet sur 18 mois.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0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VNR 2013-14: 18 millions m³ </a:t>
            </a:r>
            <a:r>
              <a:rPr lang="fr-CA" dirty="0" err="1" smtClean="0"/>
              <a:t>approx</a:t>
            </a:r>
            <a:r>
              <a:rPr lang="fr-CA" dirty="0" smtClean="0"/>
              <a:t>.</a:t>
            </a:r>
            <a:r>
              <a:rPr lang="fr-CA" baseline="0" dirty="0"/>
              <a:t> </a:t>
            </a:r>
            <a:endParaRPr lang="fr-CA" baseline="0" dirty="0" smtClean="0"/>
          </a:p>
          <a:p>
            <a:r>
              <a:rPr lang="fr-CA" baseline="0" dirty="0" smtClean="0"/>
              <a:t>FEC: Volume marchand net. 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8027-9E4C-4947-A70D-4FE6424BEF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jpg"/><Relationship Id="rId2" Type="http://schemas.openxmlformats.org/officeDocument/2006/relationships/hyperlink" Target="http://www.fpinnovations.ca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wmf"/><Relationship Id="rId9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7" y="-49596"/>
            <a:ext cx="2493269" cy="1170434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37"/>
            <a:ext cx="9144000" cy="182880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" y="980728"/>
            <a:ext cx="4616421" cy="2203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1" y="5295602"/>
            <a:ext cx="7200800" cy="130175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A" noProof="0" dirty="0" smtClean="0"/>
              <a:t>Auteur et date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691681" y="4454680"/>
            <a:ext cx="7200800" cy="79564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A" noProof="0" dirty="0" smtClean="0"/>
              <a:t>Sous-titre</a:t>
            </a:r>
          </a:p>
        </p:txBody>
      </p:sp>
      <p:sp>
        <p:nvSpPr>
          <p:cNvPr id="20" name="Titre 4"/>
          <p:cNvSpPr>
            <a:spLocks noGrp="1"/>
          </p:cNvSpPr>
          <p:nvPr>
            <p:ph type="title" hasCustomPrompt="1"/>
          </p:nvPr>
        </p:nvSpPr>
        <p:spPr>
          <a:xfrm>
            <a:off x="1691681" y="3355678"/>
            <a:ext cx="7200800" cy="105651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CA" noProof="0" dirty="0" smtClean="0"/>
              <a:t>Titre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2442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4813" y="381000"/>
            <a:ext cx="6402387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674813" y="1447800"/>
            <a:ext cx="6402387" cy="2197100"/>
          </a:xfrm>
        </p:spPr>
        <p:txBody>
          <a:bodyPr/>
          <a:lstStyle/>
          <a:p>
            <a:pPr lvl="0"/>
            <a:endParaRPr lang="fr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6C1E-D474-4538-97BE-7F8F40E622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891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DAE2-1A63-4043-B1B0-AB519FF32E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31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rps d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noProof="0" smtClean="0"/>
              <a:t>Modifiez le style du titre</a:t>
            </a:r>
            <a:endParaRPr lang="fr-CA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179512" y="152400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fr-CA" noProof="0" dirty="0" smtClean="0"/>
            </a:lvl1pPr>
            <a:lvl2pPr>
              <a:defRPr lang="fr-CA" noProof="0" dirty="0" smtClean="0"/>
            </a:lvl2pPr>
            <a:lvl3pPr>
              <a:defRPr lang="fr-CA" noProof="0" dirty="0" smtClean="0"/>
            </a:lvl3pPr>
          </a:lstStyle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	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86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CA" sz="3600" b="1" kern="120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noProof="0" smtClean="0"/>
              <a:t>Modifiez le style du titre</a:t>
            </a:r>
            <a:endParaRPr lang="fr-CA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855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fr-CA" noProof="0" dirty="0" smtClean="0"/>
              <a:t>Cliquez et inscrivez un titre</a:t>
            </a:r>
            <a:endParaRPr lang="fr-CA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724400" y="1533525"/>
            <a:ext cx="42400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CA" noProof="0" dirty="0" smtClean="0"/>
            </a:lvl1pPr>
            <a:lvl2pPr>
              <a:defRPr lang="fr-CA" noProof="0" dirty="0" smtClean="0"/>
            </a:lvl2pPr>
            <a:lvl3pPr>
              <a:defRPr lang="fr-CA" noProof="0" dirty="0" smtClean="0"/>
            </a:lvl3pPr>
          </a:lstStyle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9512" y="1533525"/>
            <a:ext cx="43924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CA" noProof="0" dirty="0" smtClean="0"/>
            </a:lvl1pPr>
            <a:lvl2pPr>
              <a:defRPr lang="fr-CA" noProof="0" dirty="0" smtClean="0"/>
            </a:lvl2pPr>
            <a:lvl3pPr>
              <a:defRPr lang="fr-CA" noProof="0" dirty="0" smtClean="0"/>
            </a:lvl3pPr>
          </a:lstStyle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7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fr-CA" noProof="0" dirty="0" smtClean="0"/>
              <a:t>Cliquez et inscrivez un titre</a:t>
            </a:r>
            <a:endParaRPr lang="fr-CA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9512" y="1533525"/>
            <a:ext cx="4392488" cy="44862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fr-CA" noProof="0" dirty="0" smtClean="0"/>
            </a:lvl1pPr>
            <a:lvl2pPr>
              <a:defRPr lang="fr-CA" noProof="0" dirty="0" smtClean="0"/>
            </a:lvl2pPr>
            <a:lvl3pPr>
              <a:defRPr lang="fr-CA" noProof="0" dirty="0" smtClean="0"/>
            </a:lvl3pPr>
          </a:lstStyle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4724400" y="1533525"/>
            <a:ext cx="4240088" cy="4486275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fr-CA" noProof="0" dirty="0" smtClean="0"/>
              <a:t>Cliquez pour ajouter une image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67413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79511" y="152400"/>
            <a:ext cx="8784977" cy="1143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/>
            </a:lvl1pPr>
          </a:lstStyle>
          <a:p>
            <a:r>
              <a:rPr lang="fr-CA" noProof="0" dirty="0" smtClean="0"/>
              <a:t>Cliquez et inscrivez un titre</a:t>
            </a:r>
            <a:endParaRPr lang="fr-CA" noProof="0" dirty="0"/>
          </a:p>
        </p:txBody>
      </p:sp>
      <p:sp>
        <p:nvSpPr>
          <p:cNvPr id="17" name="Bildplatzhalter 14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178232" y="1348353"/>
            <a:ext cx="8786256" cy="4671448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fr-CA" noProof="0" dirty="0" smtClean="0"/>
              <a:t>Cliquez pour ajouter une image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722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50"/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956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 userDrawn="1"/>
        </p:nvSpPr>
        <p:spPr>
          <a:xfrm>
            <a:off x="3352800" y="5715001"/>
            <a:ext cx="52578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"/>
              </a:rPr>
              <a:t>www.fpinnovations.ca</a:t>
            </a:r>
            <a:endParaRPr lang="en-US" dirty="0" smtClean="0"/>
          </a:p>
        </p:txBody>
      </p:sp>
      <p:pic>
        <p:nvPicPr>
          <p:cNvPr id="12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1" y="5411293"/>
            <a:ext cx="214901" cy="214901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7"/>
          <a:stretch/>
        </p:blipFill>
        <p:spPr>
          <a:xfrm>
            <a:off x="3700460" y="5410476"/>
            <a:ext cx="222958" cy="220482"/>
          </a:xfrm>
          <a:prstGeom prst="rect">
            <a:avLst/>
          </a:prstGeom>
        </p:spPr>
      </p:pic>
      <p:pic>
        <p:nvPicPr>
          <p:cNvPr id="15" name="Picture 2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10200"/>
            <a:ext cx="215994" cy="215994"/>
          </a:xfrm>
          <a:prstGeom prst="rect">
            <a:avLst/>
          </a:prstGeom>
        </p:spPr>
      </p:pic>
      <p:sp>
        <p:nvSpPr>
          <p:cNvPr id="21" name="TextBox 29"/>
          <p:cNvSpPr txBox="1"/>
          <p:nvPr userDrawn="1"/>
        </p:nvSpPr>
        <p:spPr>
          <a:xfrm>
            <a:off x="3352800" y="518160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r-CA" sz="9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Verdana" pitchFamily="-107" charset="0"/>
                <a:cs typeface="Verdana" pitchFamily="-107" charset="0"/>
              </a:rPr>
              <a:t>Suivez-nous</a:t>
            </a:r>
            <a:endParaRPr lang="fr-CA" sz="900" noProof="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2" name="Picture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8600"/>
            <a:ext cx="1708408" cy="801990"/>
          </a:xfrm>
          <a:prstGeom prst="rect">
            <a:avLst/>
          </a:prstGeom>
        </p:spPr>
      </p:pic>
      <p:pic>
        <p:nvPicPr>
          <p:cNvPr id="23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219200"/>
            <a:ext cx="9159240" cy="1828800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3048000"/>
            <a:ext cx="9144000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3999" cy="1828800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4" y="1086995"/>
            <a:ext cx="4412974" cy="21063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 userDrawn="1"/>
        </p:nvSpPr>
        <p:spPr>
          <a:xfrm>
            <a:off x="3352800" y="6477000"/>
            <a:ext cx="5565460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© 2017 </a:t>
            </a:r>
            <a:r>
              <a:rPr lang="fr-CA" sz="550" noProof="0" dirty="0" err="1" smtClean="0">
                <a:solidFill>
                  <a:schemeClr val="tx1">
                    <a:lumMod val="75000"/>
                  </a:schemeClr>
                </a:solidFill>
                <a:effectLst/>
              </a:rPr>
              <a:t>FPInnovations</a:t>
            </a:r>
            <a:r>
              <a:rPr lang="fr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. Tous droits réservés. Reproduction et diffusion interdites.</a:t>
            </a:r>
            <a:r>
              <a:rPr lang="fr-CA" sz="550" baseline="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fr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Les</a:t>
            </a:r>
            <a:r>
              <a:rPr lang="fr-CA" sz="550" baseline="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fr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marques et les logos de </a:t>
            </a:r>
            <a:r>
              <a:rPr lang="fr-CA" sz="550" noProof="0" dirty="0" err="1" smtClean="0">
                <a:solidFill>
                  <a:schemeClr val="tx1">
                    <a:lumMod val="75000"/>
                  </a:schemeClr>
                </a:solidFill>
                <a:effectLst/>
              </a:rPr>
              <a:t>FPInnovations</a:t>
            </a:r>
            <a:r>
              <a:rPr lang="fr-CA" sz="55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sont des marques déposées de </a:t>
            </a:r>
            <a:r>
              <a:rPr lang="fr-CA" sz="550" noProof="0" dirty="0" err="1" smtClean="0">
                <a:solidFill>
                  <a:schemeClr val="tx1">
                    <a:lumMod val="75000"/>
                  </a:schemeClr>
                </a:solidFill>
                <a:effectLst/>
              </a:rPr>
              <a:t>FPInnovations</a:t>
            </a:r>
            <a:endParaRPr lang="fr-CA" sz="550" noProof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5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1F210B-2E48-44B9-A493-5C9152F703E0}" type="datetimeFigureOut">
              <a:rPr lang="fr-CA" smtClean="0"/>
              <a:t>2017-09-25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C2ACB-E75E-45AF-A868-FF218E3E8425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599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632" y="76200"/>
            <a:ext cx="8663880" cy="1408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noProof="0" dirty="0" smtClean="0"/>
              <a:t>Modifiez le style du titre</a:t>
            </a:r>
            <a:endParaRPr lang="fr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638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noProof="0" dirty="0" smtClean="0"/>
              <a:t>Cliquez pour modifier le texte</a:t>
            </a:r>
          </a:p>
          <a:p>
            <a:pPr lvl="1"/>
            <a:r>
              <a:rPr lang="fr-CA" noProof="0" dirty="0" smtClean="0"/>
              <a:t>Deuxième niveau</a:t>
            </a:r>
          </a:p>
          <a:p>
            <a:pPr lvl="2"/>
            <a:r>
              <a:rPr lang="fr-CA" noProof="0" dirty="0" smtClean="0"/>
              <a:t>Troisième niveau</a:t>
            </a:r>
          </a:p>
          <a:p>
            <a:pPr lvl="3"/>
            <a:endParaRPr lang="fr-CA" noProof="0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798" y="6251673"/>
            <a:ext cx="1291603" cy="606327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464" y="6525344"/>
            <a:ext cx="707355" cy="329982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5318631-5C24-4821-B8D4-FEB4A0C6167F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917730" y="6597352"/>
            <a:ext cx="653459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© 2017 FPInnovations. Tous droits réservés. Reproduction et diffusion interdites.</a:t>
            </a:r>
            <a:r>
              <a:rPr lang="fr-CA" sz="600" baseline="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fr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Les</a:t>
            </a:r>
            <a:r>
              <a:rPr lang="fr-CA" sz="600" baseline="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 </a:t>
            </a:r>
            <a:r>
              <a:rPr lang="fr-CA" sz="600" noProof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marques et les logos de FPInnovations sont des marques déposées de FPInnovations</a:t>
            </a:r>
            <a:endParaRPr lang="fr-CA" sz="600" noProof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2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9" r:id="rId3"/>
    <p:sldLayoutId id="2147483697" r:id="rId4"/>
    <p:sldLayoutId id="2147483700" r:id="rId5"/>
    <p:sldLayoutId id="2147483701" r:id="rId6"/>
    <p:sldLayoutId id="2147483702" r:id="rId7"/>
    <p:sldLayoutId id="2147483706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14375" indent="-352425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▫"/>
        <a:defRPr sz="2800" kern="1200" baseline="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-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i3-m3wK_WAhVi64MKHY-EDvwQjRwIBw&amp;url=http://aeg.uqac.ca/jdguqac/&amp;psig=AFQjCNFo-ooCY9ZX3y2kzBIWfg7AYS8kqg&amp;ust=15058504928287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i3-m3wK_WAhVi64MKHY-EDvwQjRwIBw&amp;url=http://aeg.uqac.ca/jdguqac/&amp;psig=AFQjCNFo-ooCY9ZX3y2kzBIWfg7AYS8kqg&amp;ust=15058504928287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638400" y="5442248"/>
            <a:ext cx="7200800" cy="1415752"/>
          </a:xfrm>
        </p:spPr>
        <p:txBody>
          <a:bodyPr>
            <a:normAutofit/>
          </a:bodyPr>
          <a:lstStyle/>
          <a:p>
            <a:r>
              <a:rPr lang="fr-CA" sz="1600" dirty="0"/>
              <a:t>Robert Beauregard – Université Laval</a:t>
            </a:r>
          </a:p>
          <a:p>
            <a:r>
              <a:rPr lang="fr-CA" sz="1600" dirty="0" smtClean="0"/>
              <a:t>Patrick </a:t>
            </a:r>
            <a:r>
              <a:rPr lang="fr-CA" sz="1600" dirty="0"/>
              <a:t>Lavoie – FPInnovations</a:t>
            </a:r>
          </a:p>
          <a:p>
            <a:r>
              <a:rPr lang="fr-CA" sz="1600" dirty="0" smtClean="0"/>
              <a:t>Évelyne Thiffault – Université Laval</a:t>
            </a:r>
          </a:p>
          <a:p>
            <a:r>
              <a:rPr lang="fr-CA" sz="1600" dirty="0" smtClean="0"/>
              <a:t>Jean-François Boucher – Université du Québec à Chicoutimi </a:t>
            </a:r>
            <a:endParaRPr lang="fr-CA" sz="16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>
          <a:xfrm>
            <a:off x="1676400" y="4572000"/>
            <a:ext cx="7200800" cy="795645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Suivi Forum Innovation Bois</a:t>
            </a:r>
          </a:p>
          <a:p>
            <a:r>
              <a:rPr lang="fr-CA" sz="1500" dirty="0" smtClean="0"/>
              <a:t>25 septembre 2017 </a:t>
            </a:r>
          </a:p>
          <a:p>
            <a:r>
              <a:rPr lang="fr-CA" sz="1500" dirty="0" smtClean="0"/>
              <a:t>Rouyn, QC</a:t>
            </a:r>
            <a:endParaRPr lang="fr-CA" sz="15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38400" y="3200400"/>
            <a:ext cx="6515000" cy="1219200"/>
          </a:xfrm>
        </p:spPr>
        <p:txBody>
          <a:bodyPr/>
          <a:lstStyle/>
          <a:p>
            <a:r>
              <a:rPr lang="fr-CA" sz="2800" dirty="0" smtClean="0"/>
              <a:t>Plan de travail: </a:t>
            </a:r>
            <a:br>
              <a:rPr lang="fr-CA" sz="2800" dirty="0" smtClean="0"/>
            </a:br>
            <a:r>
              <a:rPr lang="fr-CA" sz="2400" b="0" dirty="0" smtClean="0"/>
              <a:t>Groupe de Travail Forêts et Changements Climatiques (GTFCC)</a:t>
            </a:r>
            <a:endParaRPr lang="fr-CA" sz="2400" b="0" dirty="0"/>
          </a:p>
        </p:txBody>
      </p:sp>
      <p:pic>
        <p:nvPicPr>
          <p:cNvPr id="8" name="Picture 4" descr="Image result for UQAC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029200" y="447820"/>
            <a:ext cx="1617736" cy="3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14514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23900"/>
          </a:xfrm>
        </p:spPr>
        <p:txBody>
          <a:bodyPr/>
          <a:lstStyle/>
          <a:p>
            <a:r>
              <a:rPr lang="fr-CA" noProof="0" dirty="0" smtClean="0"/>
              <a:t>Groupe de travail sur la forêt et les changements climatiques</a:t>
            </a:r>
            <a:endParaRPr lang="fr-CA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4800" y="1088571"/>
            <a:ext cx="3024612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2"/>
                </a:solidFill>
              </a:rPr>
              <a:t>Comité </a:t>
            </a:r>
            <a:r>
              <a:rPr lang="fr-CA" sz="1600" b="1" dirty="0" smtClean="0">
                <a:solidFill>
                  <a:schemeClr val="tx2"/>
                </a:solidFill>
              </a:rPr>
              <a:t>directeur</a:t>
            </a:r>
          </a:p>
          <a:p>
            <a:r>
              <a:rPr lang="fr-CA" sz="1200" b="1" dirty="0" smtClean="0">
                <a:solidFill>
                  <a:schemeClr val="tx1"/>
                </a:solidFill>
              </a:rPr>
              <a:t>	MFFP</a:t>
            </a:r>
          </a:p>
          <a:p>
            <a:r>
              <a:rPr lang="fr-CA" sz="1200" b="1" dirty="0" smtClean="0">
                <a:solidFill>
                  <a:schemeClr val="tx1"/>
                </a:solidFill>
              </a:rPr>
              <a:t>	MDDELCC</a:t>
            </a:r>
          </a:p>
          <a:p>
            <a:r>
              <a:rPr lang="fr-CA" sz="1200" b="1" dirty="0" smtClean="0">
                <a:solidFill>
                  <a:schemeClr val="tx1"/>
                </a:solidFill>
              </a:rPr>
              <a:t>	CIFQ</a:t>
            </a:r>
          </a:p>
          <a:p>
            <a:r>
              <a:rPr lang="fr-CA" sz="1200" b="1" dirty="0">
                <a:solidFill>
                  <a:schemeClr val="tx1"/>
                </a:solidFill>
              </a:rPr>
              <a:t>	</a:t>
            </a:r>
            <a:r>
              <a:rPr lang="fr-CA" sz="1200" b="1" dirty="0" smtClean="0">
                <a:solidFill>
                  <a:schemeClr val="tx1"/>
                </a:solidFill>
              </a:rPr>
              <a:t>MERN</a:t>
            </a:r>
          </a:p>
          <a:p>
            <a:r>
              <a:rPr lang="fr-CA" sz="1200" b="1" dirty="0" smtClean="0">
                <a:solidFill>
                  <a:schemeClr val="tx1"/>
                </a:solidFill>
              </a:rPr>
              <a:t>	</a:t>
            </a:r>
            <a:r>
              <a:rPr lang="fr-CA" sz="1200" b="1" dirty="0" err="1" smtClean="0">
                <a:solidFill>
                  <a:schemeClr val="tx1"/>
                </a:solidFill>
              </a:rPr>
              <a:t>RNCan</a:t>
            </a:r>
            <a:endParaRPr lang="fr-CA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667000" y="2743200"/>
            <a:ext cx="3106093" cy="1047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b="1" dirty="0" smtClean="0">
                <a:solidFill>
                  <a:schemeClr val="tx2"/>
                </a:solidFill>
              </a:rPr>
              <a:t>Sous-comité scientifique et technique </a:t>
            </a:r>
          </a:p>
          <a:p>
            <a:r>
              <a:rPr lang="fr-CA" sz="1200" b="1" dirty="0" smtClean="0">
                <a:solidFill>
                  <a:schemeClr val="tx1"/>
                </a:solidFill>
              </a:rPr>
              <a:t>	FPInnovations</a:t>
            </a:r>
            <a:endParaRPr lang="fr-CA" sz="1200" b="1" dirty="0">
              <a:solidFill>
                <a:schemeClr val="tx1"/>
              </a:solidFill>
            </a:endParaRPr>
          </a:p>
          <a:p>
            <a:r>
              <a:rPr lang="fr-CA" sz="1200" b="1" dirty="0" smtClean="0">
                <a:solidFill>
                  <a:schemeClr val="tx1"/>
                </a:solidFill>
              </a:rPr>
              <a:t>	</a:t>
            </a:r>
            <a:r>
              <a:rPr lang="fr-CA" sz="1200" b="1" dirty="0" err="1" smtClean="0">
                <a:solidFill>
                  <a:schemeClr val="tx1"/>
                </a:solidFill>
              </a:rPr>
              <a:t>ULaval</a:t>
            </a:r>
            <a:r>
              <a:rPr lang="fr-CA" sz="1200" b="1" dirty="0" smtClean="0">
                <a:solidFill>
                  <a:schemeClr val="tx1"/>
                </a:solidFill>
              </a:rPr>
              <a:t> (2 maîtrises)</a:t>
            </a:r>
            <a:endParaRPr lang="fr-CA" sz="1200" b="1" dirty="0">
              <a:solidFill>
                <a:schemeClr val="tx1"/>
              </a:solidFill>
            </a:endParaRPr>
          </a:p>
          <a:p>
            <a:r>
              <a:rPr lang="fr-CA" sz="1200" b="1" dirty="0" smtClean="0">
                <a:solidFill>
                  <a:schemeClr val="tx1"/>
                </a:solidFill>
              </a:rPr>
              <a:t>	UQAC (1 post-doc)</a:t>
            </a:r>
            <a:endParaRPr lang="fr-CA" sz="1200" b="1" dirty="0">
              <a:solidFill>
                <a:schemeClr val="tx1"/>
              </a:solidFill>
            </a:endParaRPr>
          </a:p>
          <a:p>
            <a:r>
              <a:rPr lang="fr-CA" sz="1200" b="1" dirty="0" smtClean="0">
                <a:solidFill>
                  <a:schemeClr val="tx1"/>
                </a:solidFill>
              </a:rPr>
              <a:t>	FEA</a:t>
            </a:r>
            <a:endParaRPr lang="fr-CA" sz="1200" b="1" dirty="0">
              <a:solidFill>
                <a:schemeClr val="tx1"/>
              </a:solidFill>
            </a:endParaRPr>
          </a:p>
        </p:txBody>
      </p:sp>
      <p:sp>
        <p:nvSpPr>
          <p:cNvPr id="15" name="Virage 14"/>
          <p:cNvSpPr/>
          <p:nvPr/>
        </p:nvSpPr>
        <p:spPr>
          <a:xfrm rot="5400000">
            <a:off x="3300837" y="1781175"/>
            <a:ext cx="971550" cy="914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6" name="Virage 15"/>
          <p:cNvSpPr/>
          <p:nvPr/>
        </p:nvSpPr>
        <p:spPr>
          <a:xfrm rot="5400000">
            <a:off x="5806430" y="3138487"/>
            <a:ext cx="847725" cy="914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590800" y="4038600"/>
            <a:ext cx="6477000" cy="2286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endParaRPr lang="fr-CA" dirty="0" smtClean="0"/>
          </a:p>
          <a:p>
            <a:pPr algn="ctr"/>
            <a:endParaRPr lang="fr-CA" dirty="0"/>
          </a:p>
          <a:p>
            <a:endParaRPr lang="fr-CA" sz="900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/>
          </p:nvPr>
        </p:nvGraphicFramePr>
        <p:xfrm>
          <a:off x="2743200" y="4160361"/>
          <a:ext cx="6115993" cy="1908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dirty="0" smtClean="0">
                          <a:solidFill>
                            <a:schemeClr val="tx2"/>
                          </a:solidFill>
                        </a:rPr>
                        <a:t>Comité scientifique et technique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000" b="1" dirty="0" smtClean="0">
                          <a:solidFill>
                            <a:schemeClr val="tx2"/>
                          </a:solidFill>
                        </a:rPr>
                        <a:t>*Sous-comité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solidFill>
                            <a:schemeClr val="tx1"/>
                          </a:solidFill>
                          <a:effectLst/>
                        </a:rPr>
                        <a:t>FPInnovations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effectLst/>
                        </a:rPr>
                        <a:t>Patrick Lavoie</a:t>
                      </a:r>
                      <a:endParaRPr lang="fr-CA" sz="1000" dirty="0">
                        <a:effectLst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 smtClean="0">
                          <a:effectLst/>
                        </a:rPr>
                        <a:t>X</a:t>
                      </a:r>
                      <a:endParaRPr lang="fr-CA" sz="8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solidFill>
                            <a:schemeClr val="tx1"/>
                          </a:solidFill>
                          <a:effectLst/>
                        </a:rPr>
                        <a:t>Université Laval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dirty="0" smtClean="0">
                          <a:effectLst/>
                        </a:rPr>
                        <a:t>Robert Beauregard,</a:t>
                      </a:r>
                      <a:r>
                        <a:rPr lang="fr-CA" sz="1000" baseline="0" dirty="0" smtClean="0">
                          <a:effectLst/>
                        </a:rPr>
                        <a:t> </a:t>
                      </a:r>
                      <a:r>
                        <a:rPr lang="fr-CA" sz="1000" dirty="0" smtClean="0">
                          <a:effectLst/>
                        </a:rPr>
                        <a:t>Évelyne </a:t>
                      </a:r>
                      <a:r>
                        <a:rPr lang="fr-CA" sz="1000" dirty="0">
                          <a:effectLst/>
                        </a:rPr>
                        <a:t>Thiffault</a:t>
                      </a:r>
                      <a:endParaRPr lang="fr-CA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X</a:t>
                      </a:r>
                      <a:endParaRPr lang="fr-CA" sz="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solidFill>
                            <a:schemeClr val="tx1"/>
                          </a:solidFill>
                          <a:effectLst/>
                        </a:rPr>
                        <a:t>UQAC 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Jean-François Boucher</a:t>
                      </a:r>
                      <a:endParaRPr lang="fr-CA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8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X</a:t>
                      </a:r>
                      <a:endParaRPr lang="fr-CA" sz="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FEA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000" dirty="0" smtClean="0">
                          <a:effectLst/>
                        </a:rPr>
                        <a:t>François Robichaud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800" dirty="0" smtClean="0">
                          <a:effectLst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RNCan</a:t>
                      </a:r>
                      <a:r>
                        <a:rPr lang="fr-CA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A" sz="10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fr-CA" sz="1000" dirty="0" smtClean="0">
                          <a:solidFill>
                            <a:schemeClr val="tx1"/>
                          </a:solidFill>
                          <a:effectLst/>
                        </a:rPr>
                        <a:t>SCF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effectLst/>
                        </a:rPr>
                        <a:t>W. Kurz, T. </a:t>
                      </a:r>
                      <a:r>
                        <a:rPr lang="fr-CA" sz="1000" dirty="0" err="1" smtClean="0">
                          <a:effectLst/>
                        </a:rPr>
                        <a:t>Lemprière</a:t>
                      </a:r>
                      <a:r>
                        <a:rPr lang="fr-CA" sz="1000" dirty="0" smtClean="0">
                          <a:effectLst/>
                        </a:rPr>
                        <a:t>,</a:t>
                      </a:r>
                      <a:r>
                        <a:rPr lang="fr-CA" sz="1000" baseline="0" dirty="0" smtClean="0">
                          <a:effectLst/>
                        </a:rPr>
                        <a:t> </a:t>
                      </a:r>
                      <a:r>
                        <a:rPr lang="fr-CA" sz="1000" dirty="0" smtClean="0">
                          <a:effectLst/>
                        </a:rPr>
                        <a:t>David Paré, C. </a:t>
                      </a:r>
                      <a:r>
                        <a:rPr lang="fr-CA" sz="1000" dirty="0" err="1" smtClean="0">
                          <a:effectLst/>
                        </a:rPr>
                        <a:t>Smyth</a:t>
                      </a:r>
                      <a:r>
                        <a:rPr lang="fr-CA" sz="1000" dirty="0" smtClean="0">
                          <a:effectLst/>
                        </a:rPr>
                        <a:t>, G. </a:t>
                      </a:r>
                      <a:r>
                        <a:rPr lang="fr-CA" sz="1000" dirty="0" err="1" smtClean="0">
                          <a:effectLst/>
                        </a:rPr>
                        <a:t>Rampley</a:t>
                      </a:r>
                      <a:endParaRPr lang="fr-CA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solidFill>
                            <a:schemeClr val="tx1"/>
                          </a:solidFill>
                          <a:effectLst/>
                        </a:rPr>
                        <a:t>MDDELCC</a:t>
                      </a:r>
                      <a:r>
                        <a:rPr lang="fr-CA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effectLst/>
                        </a:rPr>
                        <a:t>Laurence Paradis, Claude Fortin, Patrick McNeil. Karine </a:t>
                      </a:r>
                      <a:r>
                        <a:rPr lang="fr-CA" sz="1000" dirty="0" err="1" smtClean="0">
                          <a:effectLst/>
                        </a:rPr>
                        <a:t>Markewitz</a:t>
                      </a:r>
                      <a:endParaRPr lang="fr-CA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solidFill>
                            <a:schemeClr val="tx1"/>
                          </a:solidFill>
                          <a:effectLst/>
                        </a:rPr>
                        <a:t>MFFP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Frank </a:t>
                      </a:r>
                      <a:r>
                        <a:rPr lang="fr-CA" sz="1000" dirty="0" err="1">
                          <a:effectLst/>
                        </a:rPr>
                        <a:t>Muessenberger</a:t>
                      </a:r>
                      <a:r>
                        <a:rPr lang="fr-CA" sz="1000" dirty="0">
                          <a:effectLst/>
                        </a:rPr>
                        <a:t>, Pierre </a:t>
                      </a:r>
                      <a:r>
                        <a:rPr lang="fr-CA" sz="1000" dirty="0" err="1" smtClean="0">
                          <a:effectLst/>
                        </a:rPr>
                        <a:t>Letarte</a:t>
                      </a:r>
                      <a:r>
                        <a:rPr lang="fr-CA" sz="1000" dirty="0" smtClean="0">
                          <a:effectLst/>
                        </a:rPr>
                        <a:t>,</a:t>
                      </a:r>
                      <a:r>
                        <a:rPr lang="fr-CA" sz="1000" baseline="0" dirty="0" smtClean="0">
                          <a:effectLst/>
                        </a:rPr>
                        <a:t> </a:t>
                      </a:r>
                      <a:r>
                        <a:rPr lang="fr-CA" sz="1000" dirty="0" smtClean="0">
                          <a:effectLst/>
                        </a:rPr>
                        <a:t>Jean-Pierre </a:t>
                      </a:r>
                      <a:r>
                        <a:rPr lang="fr-CA" sz="1000" dirty="0">
                          <a:effectLst/>
                        </a:rPr>
                        <a:t>Saucier</a:t>
                      </a:r>
                      <a:endParaRPr lang="fr-CA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solidFill>
                            <a:schemeClr val="tx1"/>
                          </a:solidFill>
                          <a:effectLst/>
                        </a:rPr>
                        <a:t>ECCC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Alain Gingras</a:t>
                      </a:r>
                      <a:endParaRPr lang="fr-CA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8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solidFill>
                            <a:schemeClr val="tx1"/>
                          </a:solidFill>
                          <a:effectLst/>
                        </a:rPr>
                        <a:t>MERN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>
                          <a:effectLst/>
                        </a:rPr>
                        <a:t>Philippe </a:t>
                      </a:r>
                      <a:r>
                        <a:rPr lang="fr-CA" sz="1000" dirty="0" err="1">
                          <a:effectLst/>
                        </a:rPr>
                        <a:t>Thellen</a:t>
                      </a:r>
                      <a:endParaRPr lang="fr-CA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8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FEC</a:t>
                      </a:r>
                      <a:endParaRPr lang="fr-CA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0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Simon Guay </a:t>
                      </a:r>
                      <a:endParaRPr lang="fr-CA" sz="10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8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5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762000"/>
          </a:xfrm>
        </p:spPr>
        <p:txBody>
          <a:bodyPr/>
          <a:lstStyle/>
          <a:p>
            <a:r>
              <a:rPr lang="fr-CA" dirty="0" smtClean="0"/>
              <a:t>Plan de </a:t>
            </a:r>
            <a:r>
              <a:rPr lang="fr-CA" dirty="0" smtClean="0"/>
              <a:t>travail GTFCC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64" y="1534886"/>
            <a:ext cx="8907136" cy="4713514"/>
          </a:xfrm>
        </p:spPr>
        <p:txBody>
          <a:bodyPr/>
          <a:lstStyle/>
          <a:p>
            <a:pPr marL="457200" indent="-457200">
              <a:buClr>
                <a:srgbClr val="ED6E00"/>
              </a:buClr>
              <a:buFont typeface="+mj-lt"/>
              <a:buAutoNum type="arabicPeriod"/>
            </a:pPr>
            <a:r>
              <a:rPr lang="fr-CA" sz="2400" dirty="0" smtClean="0">
                <a:solidFill>
                  <a:schemeClr val="tx1"/>
                </a:solidFill>
              </a:rPr>
              <a:t>À partir de </a:t>
            </a:r>
            <a:r>
              <a:rPr lang="fr-CA" sz="2400" dirty="0" err="1" smtClean="0">
                <a:solidFill>
                  <a:schemeClr val="tx1"/>
                </a:solidFill>
              </a:rPr>
              <a:t>Smyth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>
                <a:solidFill>
                  <a:schemeClr val="tx1"/>
                </a:solidFill>
              </a:rPr>
              <a:t>et al. </a:t>
            </a:r>
            <a:r>
              <a:rPr lang="fr-CA" sz="2400" dirty="0" smtClean="0">
                <a:solidFill>
                  <a:schemeClr val="tx1"/>
                </a:solidFill>
              </a:rPr>
              <a:t>2014, développer un scénario de référence avec données précises et à jour pour le Québec</a:t>
            </a:r>
            <a:endParaRPr lang="fr-CA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CA" sz="2400" dirty="0" smtClean="0"/>
              <a:t>Développement des scénarios alternatifs, avec input des membres du comité scientifique (MFFP-MDDELCC-MERN-SCF-</a:t>
            </a:r>
            <a:r>
              <a:rPr lang="fr-CA" sz="2400" dirty="0" err="1" smtClean="0"/>
              <a:t>RNCan</a:t>
            </a:r>
            <a:r>
              <a:rPr lang="fr-CA" sz="2400" dirty="0" smtClean="0"/>
              <a:t>) incluant adaptation aux changements du climat</a:t>
            </a:r>
            <a:endParaRPr lang="fr-CA" sz="2400" dirty="0"/>
          </a:p>
          <a:p>
            <a:pPr marL="457200" indent="-457200">
              <a:buClr>
                <a:srgbClr val="ED6E00"/>
              </a:buClr>
              <a:buFont typeface="+mj-lt"/>
              <a:buAutoNum type="arabicPeriod"/>
            </a:pP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Concevoir et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optimiser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les modèles dans CBM-CFS3</a:t>
            </a:r>
          </a:p>
          <a:p>
            <a:pPr marL="457200" indent="-457200">
              <a:buClr>
                <a:srgbClr val="ED6E00"/>
              </a:buClr>
              <a:buFont typeface="+mj-lt"/>
              <a:buAutoNum type="arabicPeriod"/>
            </a:pP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Analyse des résultats des bilans-carbone, incluant analyses de sensibilité</a:t>
            </a:r>
            <a:endParaRPr lang="fr-CA" sz="2400" dirty="0">
              <a:solidFill>
                <a:srgbClr val="2C2C2C">
                  <a:lumMod val="75000"/>
                </a:srgbClr>
              </a:solidFill>
            </a:endParaRPr>
          </a:p>
          <a:p>
            <a:pPr marL="457200" indent="-457200">
              <a:buClr>
                <a:srgbClr val="ED6E00"/>
              </a:buClr>
              <a:buFont typeface="+mj-lt"/>
              <a:buAutoNum type="arabicPeriod"/>
            </a:pP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Estimation </a:t>
            </a:r>
            <a:r>
              <a:rPr lang="fr-CA" sz="2400" dirty="0">
                <a:solidFill>
                  <a:srgbClr val="2C2C2C">
                    <a:lumMod val="75000"/>
                  </a:srgbClr>
                </a:solidFill>
              </a:rPr>
              <a:t>des coûts des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mesures ($/tonne évitée)</a:t>
            </a:r>
            <a:endParaRPr lang="fr-CA" sz="2400" dirty="0">
              <a:solidFill>
                <a:srgbClr val="2C2C2C">
                  <a:lumMod val="75000"/>
                </a:srgbClr>
              </a:solidFill>
            </a:endParaRPr>
          </a:p>
          <a:p>
            <a:pPr marL="457200" indent="-457200">
              <a:buClr>
                <a:srgbClr val="ED6E00"/>
              </a:buClr>
              <a:buFont typeface="+mj-lt"/>
              <a:buAutoNum type="arabicPeriod"/>
            </a:pP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Rédaction du Livre blanc (recommandations d’actions incluant les priorités)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13039" r="29048" b="56079"/>
          <a:stretch/>
        </p:blipFill>
        <p:spPr bwMode="auto">
          <a:xfrm>
            <a:off x="6096000" y="76200"/>
            <a:ext cx="2971801" cy="13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 Scénario d’intensification de l’aménagement </a:t>
            </a:r>
            <a:r>
              <a:rPr lang="fr-CA" dirty="0" smtClean="0"/>
              <a:t>forestier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47800"/>
            <a:ext cx="8812088" cy="5410200"/>
          </a:xfrm>
        </p:spPr>
        <p:txBody>
          <a:bodyPr/>
          <a:lstStyle/>
          <a:p>
            <a:pPr marL="0" indent="0">
              <a:buNone/>
            </a:pPr>
            <a:r>
              <a:rPr lang="fr-CA" sz="1800" b="1" dirty="0">
                <a:solidFill>
                  <a:schemeClr val="tx2"/>
                </a:solidFill>
              </a:rPr>
              <a:t>ACTION</a:t>
            </a:r>
          </a:p>
          <a:p>
            <a:r>
              <a:rPr lang="fr-CA" sz="1800" dirty="0" smtClean="0"/>
              <a:t>Augmentation de 10% des superficies d’éclaircies commerciales et pré </a:t>
            </a:r>
            <a:r>
              <a:rPr lang="fr-CA" sz="1800" dirty="0" err="1" smtClean="0"/>
              <a:t>comm</a:t>
            </a:r>
            <a:r>
              <a:rPr lang="fr-CA" sz="1800" dirty="0" smtClean="0"/>
              <a:t>. </a:t>
            </a:r>
          </a:p>
          <a:p>
            <a:r>
              <a:rPr lang="fr-CA" sz="1800" dirty="0" smtClean="0"/>
              <a:t>Boisement de 100,000 hectares/an additionnels sur </a:t>
            </a:r>
            <a:r>
              <a:rPr lang="fr-CA" sz="1800" dirty="0"/>
              <a:t>10 ans de </a:t>
            </a:r>
            <a:r>
              <a:rPr lang="fr-CA" sz="1800" dirty="0" smtClean="0"/>
              <a:t>landes</a:t>
            </a:r>
            <a:r>
              <a:rPr lang="fr-CA" sz="1800" dirty="0"/>
              <a:t>, brûlis, dénudés, friches agricoles, etc.</a:t>
            </a:r>
          </a:p>
          <a:p>
            <a:r>
              <a:rPr lang="fr-CA" sz="1800" dirty="0" smtClean="0"/>
              <a:t>Réduction </a:t>
            </a:r>
            <a:r>
              <a:rPr lang="fr-CA" sz="1800" dirty="0"/>
              <a:t>de 50</a:t>
            </a:r>
            <a:r>
              <a:rPr lang="fr-CA" sz="1800" dirty="0" smtClean="0"/>
              <a:t>% de l’écart entre le niveau de récolte et la possibilité forestière</a:t>
            </a:r>
            <a:r>
              <a:rPr lang="fr-CA" sz="1800" dirty="0" smtClean="0"/>
              <a:t>. </a:t>
            </a:r>
            <a:endParaRPr lang="fr-CA" sz="1800" dirty="0" smtClean="0"/>
          </a:p>
          <a:p>
            <a:endParaRPr lang="fr-CA" sz="900" dirty="0" smtClean="0"/>
          </a:p>
          <a:p>
            <a:pPr marL="0" indent="0">
              <a:buNone/>
            </a:pPr>
            <a:r>
              <a:rPr lang="fr-CA" sz="1800" b="1" dirty="0" smtClean="0">
                <a:solidFill>
                  <a:schemeClr val="tx2"/>
                </a:solidFill>
              </a:rPr>
              <a:t>RÉSULTAT ATTENDUS</a:t>
            </a:r>
            <a:endParaRPr lang="fr-CA" sz="1800" b="1" dirty="0">
              <a:solidFill>
                <a:schemeClr val="tx2"/>
              </a:solidFill>
            </a:endParaRPr>
          </a:p>
          <a:p>
            <a:r>
              <a:rPr lang="fr-CA" sz="1800" dirty="0" smtClean="0">
                <a:solidFill>
                  <a:schemeClr val="tx1"/>
                </a:solidFill>
              </a:rPr>
              <a:t>Production de tiges d’arbre de plus grosses dimensions</a:t>
            </a:r>
          </a:p>
          <a:p>
            <a:r>
              <a:rPr lang="fr-CA" sz="1800" dirty="0">
                <a:solidFill>
                  <a:schemeClr val="tx1"/>
                </a:solidFill>
              </a:rPr>
              <a:t>Séquestration de C accrue (augmentation </a:t>
            </a:r>
            <a:r>
              <a:rPr lang="fr-CA" sz="1800" dirty="0" smtClean="0">
                <a:solidFill>
                  <a:schemeClr val="tx1"/>
                </a:solidFill>
              </a:rPr>
              <a:t>du </a:t>
            </a:r>
            <a:r>
              <a:rPr lang="fr-CA" sz="1800" dirty="0">
                <a:solidFill>
                  <a:schemeClr val="tx1"/>
                </a:solidFill>
              </a:rPr>
              <a:t>puits de C </a:t>
            </a:r>
            <a:r>
              <a:rPr lang="fr-CA" sz="1800" dirty="0" smtClean="0">
                <a:solidFill>
                  <a:schemeClr val="tx1"/>
                </a:solidFill>
              </a:rPr>
              <a:t>forestier) </a:t>
            </a:r>
            <a:r>
              <a:rPr lang="fr-CA" sz="1800" dirty="0">
                <a:solidFill>
                  <a:schemeClr val="tx1"/>
                </a:solidFill>
              </a:rPr>
              <a:t>et atténuation/compensation carbonique à moyen-long terme (horizon 2040-2050</a:t>
            </a:r>
            <a:r>
              <a:rPr lang="fr-CA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fr-CA" sz="1800" dirty="0" smtClean="0"/>
              <a:t>Plus </a:t>
            </a:r>
            <a:r>
              <a:rPr lang="fr-CA" sz="1800" dirty="0"/>
              <a:t>grande proportion du panier de produits </a:t>
            </a:r>
            <a:r>
              <a:rPr lang="fr-CA" sz="1800" dirty="0" smtClean="0"/>
              <a:t>(+10%) destiné </a:t>
            </a:r>
            <a:r>
              <a:rPr lang="fr-CA" sz="1800" dirty="0"/>
              <a:t>à la construction au détriment du papier et de la production </a:t>
            </a:r>
            <a:r>
              <a:rPr lang="fr-CA" sz="1800" dirty="0" smtClean="0"/>
              <a:t>d’énergie. </a:t>
            </a:r>
          </a:p>
          <a:p>
            <a:pPr marL="725488" indent="-284163"/>
            <a:r>
              <a:rPr lang="fr-CA" sz="1400" dirty="0"/>
              <a:t>Substitution de matériaux de construction à empreinte carbone élevée. </a:t>
            </a:r>
          </a:p>
          <a:p>
            <a:pPr marL="725488" indent="-284163"/>
            <a:r>
              <a:rPr lang="fr-CA" sz="1400" dirty="0" smtClean="0"/>
              <a:t>Stockage </a:t>
            </a:r>
            <a:r>
              <a:rPr lang="fr-CA" sz="1400" dirty="0"/>
              <a:t>carbone à </a:t>
            </a:r>
            <a:r>
              <a:rPr lang="fr-CA" sz="1400" dirty="0" smtClean="0"/>
              <a:t>plus long-terme </a:t>
            </a:r>
            <a:r>
              <a:rPr lang="fr-CA" sz="1400" dirty="0"/>
              <a:t>dans les structures de bâtiment.</a:t>
            </a:r>
          </a:p>
          <a:p>
            <a:r>
              <a:rPr lang="fr-CA" sz="1800" dirty="0" smtClean="0"/>
              <a:t>Augmentation de la quantité de biomasse servant à la production de bioénergie. </a:t>
            </a:r>
          </a:p>
          <a:p>
            <a:pPr marL="725488" indent="-284163"/>
            <a:r>
              <a:rPr lang="fr-CA" sz="1400" dirty="0" smtClean="0"/>
              <a:t>Substitution </a:t>
            </a:r>
            <a:r>
              <a:rPr lang="fr-CA" sz="1400" dirty="0"/>
              <a:t>d’énergie fossile </a:t>
            </a:r>
            <a:r>
              <a:rPr lang="fr-CA" sz="1400" dirty="0" smtClean="0"/>
              <a:t>dans production de chaleur, procédés industriels et biocarburants. </a:t>
            </a:r>
            <a:endParaRPr lang="fr-CA" sz="1400" dirty="0"/>
          </a:p>
          <a:p>
            <a:endParaRPr lang="fr-CA" sz="1800" dirty="0"/>
          </a:p>
          <a:p>
            <a:endParaRPr lang="fr-CA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78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838200"/>
          </a:xfrm>
        </p:spPr>
        <p:txBody>
          <a:bodyPr/>
          <a:lstStyle/>
          <a:p>
            <a:r>
              <a:rPr lang="fr-CA" dirty="0" smtClean="0"/>
              <a:t>Exemple: Scénario bioénergie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90600"/>
            <a:ext cx="8735888" cy="5534744"/>
          </a:xfrm>
        </p:spPr>
        <p:txBody>
          <a:bodyPr/>
          <a:lstStyle/>
          <a:p>
            <a:pPr marL="0" indent="0">
              <a:buNone/>
            </a:pPr>
            <a:r>
              <a:rPr lang="fr-CA" sz="2000" b="1" dirty="0">
                <a:solidFill>
                  <a:schemeClr val="tx2"/>
                </a:solidFill>
              </a:rPr>
              <a:t>ACTION</a:t>
            </a:r>
          </a:p>
          <a:p>
            <a:r>
              <a:rPr lang="fr-CA" sz="2000" dirty="0" smtClean="0"/>
              <a:t>Récolte de 2 millions </a:t>
            </a:r>
            <a:r>
              <a:rPr lang="fr-CA" sz="2000" dirty="0" err="1" smtClean="0"/>
              <a:t>tma</a:t>
            </a:r>
            <a:r>
              <a:rPr lang="fr-CA" sz="2000" dirty="0" smtClean="0"/>
              <a:t> de biomasse provenant de </a:t>
            </a:r>
            <a:r>
              <a:rPr lang="fr-CA" sz="2000" dirty="0"/>
              <a:t>bois de </a:t>
            </a:r>
            <a:r>
              <a:rPr lang="fr-CA" sz="2000" dirty="0" smtClean="0"/>
              <a:t>trituration et de </a:t>
            </a:r>
            <a:r>
              <a:rPr lang="fr-CA" sz="2000" dirty="0"/>
              <a:t>résidus </a:t>
            </a:r>
            <a:r>
              <a:rPr lang="fr-CA" sz="2000" dirty="0" smtClean="0"/>
              <a:t>d’aménagement.</a:t>
            </a:r>
          </a:p>
          <a:p>
            <a:pPr lvl="1"/>
            <a:r>
              <a:rPr lang="fr-CA" sz="1800" dirty="0" smtClean="0"/>
              <a:t>Permettre la r</a:t>
            </a:r>
            <a:r>
              <a:rPr lang="fr-CA" sz="1800" dirty="0" smtClean="0"/>
              <a:t>écolte </a:t>
            </a:r>
            <a:r>
              <a:rPr lang="fr-CA" sz="1800" dirty="0" smtClean="0"/>
              <a:t>avec rentabilité économique des billes de qualité sciage dans les peuplements mixtes de plus faible qualité</a:t>
            </a:r>
          </a:p>
          <a:p>
            <a:r>
              <a:rPr lang="fr-CA" sz="2000" dirty="0" smtClean="0"/>
              <a:t>Récupération de volumes de biomasse provenant de l’augmentation de 10% de la superficie d’éclaircies </a:t>
            </a:r>
            <a:r>
              <a:rPr lang="fr-CA" sz="2000" dirty="0"/>
              <a:t>commerciales et pré </a:t>
            </a:r>
            <a:r>
              <a:rPr lang="fr-CA" sz="2000" dirty="0" smtClean="0"/>
              <a:t>commerciales.</a:t>
            </a:r>
          </a:p>
          <a:p>
            <a:pPr marL="0" indent="0">
              <a:buNone/>
            </a:pPr>
            <a:endParaRPr lang="fr-CA" sz="11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sz="2000" b="1" dirty="0" smtClean="0">
                <a:solidFill>
                  <a:schemeClr val="tx2"/>
                </a:solidFill>
              </a:rPr>
              <a:t>RÉSULTAT ATTENDUS</a:t>
            </a:r>
            <a:endParaRPr lang="fr-CA" sz="2000" b="1" dirty="0" smtClean="0">
              <a:solidFill>
                <a:schemeClr val="tx2"/>
              </a:solidFill>
            </a:endParaRPr>
          </a:p>
          <a:p>
            <a:r>
              <a:rPr lang="fr-CA" sz="2000" dirty="0" smtClean="0"/>
              <a:t>Plus </a:t>
            </a:r>
            <a:r>
              <a:rPr lang="fr-CA" sz="2000" dirty="0"/>
              <a:t>grande quantité </a:t>
            </a:r>
            <a:r>
              <a:rPr lang="fr-CA" sz="2000" dirty="0" smtClean="0"/>
              <a:t>de fibre disponible pour fabrication </a:t>
            </a:r>
            <a:r>
              <a:rPr lang="fr-CA" sz="2000" dirty="0"/>
              <a:t>de produits </a:t>
            </a:r>
            <a:r>
              <a:rPr lang="fr-CA" sz="2000" dirty="0" smtClean="0"/>
              <a:t>de construction via</a:t>
            </a:r>
            <a:r>
              <a:rPr lang="fr-CA" sz="2000" dirty="0" smtClean="0">
                <a:solidFill>
                  <a:schemeClr val="tx1"/>
                </a:solidFill>
              </a:rPr>
              <a:t> la mobilisation de peuplements présentement non-rentables. </a:t>
            </a:r>
          </a:p>
          <a:p>
            <a:pPr marL="725488" indent="-284163"/>
            <a:r>
              <a:rPr lang="fr-CA" sz="1600" dirty="0"/>
              <a:t>Substitution de matériaux à empreinte carbone élevée au Québec et à l’étranger. </a:t>
            </a:r>
          </a:p>
          <a:p>
            <a:pPr marL="725488" indent="-284163"/>
            <a:r>
              <a:rPr lang="fr-CA" sz="1600" dirty="0" smtClean="0"/>
              <a:t>Augmentation du stockage carbone à long-terme dans les structures de bâtiment.</a:t>
            </a:r>
          </a:p>
          <a:p>
            <a:r>
              <a:rPr lang="fr-CA" sz="2000" dirty="0" smtClean="0"/>
              <a:t>Augmentation </a:t>
            </a:r>
            <a:r>
              <a:rPr lang="fr-CA" sz="2000" dirty="0"/>
              <a:t>de la quantité de biomasse servant à la production de bioénergie. </a:t>
            </a:r>
          </a:p>
          <a:p>
            <a:pPr marL="725488" indent="-284163"/>
            <a:r>
              <a:rPr lang="fr-CA" sz="1600" dirty="0"/>
              <a:t>Substitution d’énergie fossile dans production de chaleur, procédés industriels et biocarburants. </a:t>
            </a:r>
          </a:p>
          <a:p>
            <a:endParaRPr lang="fr-CA" sz="2000" dirty="0" smtClean="0"/>
          </a:p>
          <a:p>
            <a:endParaRPr lang="fr-CA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8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 de travail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95400"/>
            <a:ext cx="8784976" cy="4754563"/>
          </a:xfrm>
        </p:spPr>
        <p:txBody>
          <a:bodyPr/>
          <a:lstStyle/>
          <a:p>
            <a:r>
              <a:rPr lang="fr-CA" sz="2800" dirty="0" smtClean="0"/>
              <a:t>Chevauchement des étapes en simultané</a:t>
            </a:r>
          </a:p>
          <a:p>
            <a:r>
              <a:rPr lang="fr-CA" sz="2800" dirty="0" smtClean="0"/>
              <a:t>Rétroaction nécessaire entre les différentes composantes du projet</a:t>
            </a:r>
          </a:p>
          <a:p>
            <a:r>
              <a:rPr lang="fr-CA" sz="2800" dirty="0" smtClean="0"/>
              <a:t>Analyse économique réalisée en fin de projet une fois que les actions prioritaires ont été identifiées</a:t>
            </a:r>
            <a:endParaRPr lang="fr-CA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/>
          <a:stretch/>
        </p:blipFill>
        <p:spPr bwMode="auto">
          <a:xfrm>
            <a:off x="152400" y="3810000"/>
            <a:ext cx="8915400" cy="273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4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FFC21F-25A2-477C-A521-A7F0F385CBC8}" type="slidenum">
              <a:rPr lang="fr-FR" altLang="fr-FR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00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1" cy="762000"/>
          </a:xfrm>
        </p:spPr>
        <p:txBody>
          <a:bodyPr lIns="90488" tIns="44450" rIns="90488" bIns="44450"/>
          <a:lstStyle/>
          <a:p>
            <a:pPr eaLnBrk="1" hangingPunct="1"/>
            <a:r>
              <a:rPr lang="fr-CA" altLang="fr-FR" sz="3200" i="1" dirty="0" smtClean="0"/>
              <a:t>Recommandations </a:t>
            </a:r>
            <a:r>
              <a:rPr lang="fr-CA" altLang="fr-FR" sz="3200" i="1" dirty="0" smtClean="0"/>
              <a:t>pour les politiques publiques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1452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0" y="180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0" y="152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609600" y="1452563"/>
            <a:ext cx="8534400" cy="420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161925" indent="-161925" eaLnBrk="0" hangingPunct="0"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1pPr>
            <a:lvl2pPr marL="619125" indent="-161925" eaLnBrk="0" hangingPunct="0"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CC0000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r>
              <a:rPr lang="fr-CA" altLang="fr-FR" sz="2000" b="0" i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Politique </a:t>
            </a:r>
            <a:r>
              <a:rPr lang="fr-CA" altLang="fr-FR" sz="2000" b="0" i="0" dirty="0">
                <a:solidFill>
                  <a:schemeClr val="tx1"/>
                </a:solidFill>
                <a:latin typeface="Verdana" panose="020B0604030504040204" pitchFamily="34" charset="0"/>
              </a:rPr>
              <a:t>forestière visant </a:t>
            </a:r>
            <a:r>
              <a:rPr lang="fr-CA" altLang="fr-FR" sz="2000" b="0" i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à:</a:t>
            </a:r>
            <a:endParaRPr lang="fr-CA" altLang="fr-FR" sz="2000" b="0" i="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r>
              <a:rPr lang="fr-CA" altLang="fr-FR" sz="1800" b="0" i="0" dirty="0">
                <a:solidFill>
                  <a:schemeClr val="tx1"/>
                </a:solidFill>
                <a:latin typeface="Verdana" panose="020B0604030504040204" pitchFamily="34" charset="0"/>
              </a:rPr>
              <a:t>Augmenter la productivité sylvicole et la possibilité de récolte pour activer l’ensemble du système « forêt-produits forestiers-substitution </a:t>
            </a:r>
            <a:r>
              <a:rPr lang="fr-CA" altLang="fr-FR" sz="1800" b="0" i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»</a:t>
            </a:r>
          </a:p>
          <a:p>
            <a:pPr lvl="1"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r>
              <a:rPr lang="fr-CA" altLang="fr-FR" sz="1800" b="0" i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Adapter la sylviculture et l’aménagement à l’évolution du climat</a:t>
            </a:r>
            <a:endParaRPr lang="fr-CA" altLang="fr-FR" sz="1800" b="0" i="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r>
              <a:rPr lang="fr-CA" altLang="fr-FR" sz="1800" b="0" i="0" dirty="0">
                <a:solidFill>
                  <a:schemeClr val="tx1"/>
                </a:solidFill>
                <a:latin typeface="+mj-lt"/>
              </a:rPr>
              <a:t>Améliorer la protection des forêts contre les épidémies d’insectes et les feux</a:t>
            </a:r>
          </a:p>
          <a:p>
            <a:pPr lvl="1"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r>
              <a:rPr lang="fr-CA" altLang="fr-FR" sz="1800" b="0" i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Améliorer l’utilisation des résidus des opérations d’aménagement forestier et la récupération de résidus de </a:t>
            </a:r>
            <a:r>
              <a:rPr lang="fr-CA" altLang="fr-FR" sz="1800" b="0" i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coupe pour la production de bioénergie</a:t>
            </a:r>
            <a:endParaRPr lang="fr-CA" altLang="fr-FR" sz="1800" b="0" i="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lvl="1"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r>
              <a:rPr lang="fr-CA" altLang="fr-FR" sz="1800" b="0" i="0" dirty="0" smtClean="0">
                <a:solidFill>
                  <a:schemeClr val="tx1"/>
                </a:solidFill>
                <a:latin typeface="+mj-lt"/>
              </a:rPr>
              <a:t>Développer les connaissances sur les systèmes de BECCS</a:t>
            </a:r>
            <a:endParaRPr lang="fr-CA" altLang="fr-FR" sz="1800" b="0" i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r>
              <a:rPr lang="fr-CA" altLang="fr-FR" sz="2000" b="0" i="0" dirty="0" smtClean="0">
                <a:solidFill>
                  <a:schemeClr val="tx1"/>
                </a:solidFill>
                <a:latin typeface="Verdana" panose="020B0604030504040204" pitchFamily="34" charset="0"/>
              </a:rPr>
              <a:t>Politiques industrielles de conversion visant à augmenter la proportion de produits forestiers de longue durée</a:t>
            </a: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endParaRPr lang="fr-CA" altLang="fr-FR" sz="2000" b="0" i="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20000"/>
              </a:spcBef>
              <a:buFont typeface="Times" panose="02020603050405020304" pitchFamily="18" charset="0"/>
              <a:buChar char="•"/>
              <a:defRPr/>
            </a:pPr>
            <a:endParaRPr lang="fr-CA" altLang="fr-FR" sz="2000" b="0" i="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endParaRPr lang="fr-CA" altLang="fr-FR" sz="2000" b="0" i="0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465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6B546-7B64-46A6-9610-7BA60CD6FEC6}" type="slidenum">
              <a:rPr lang="fr-FR" altLang="fr-FR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00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452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180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152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85800" y="1371599"/>
            <a:ext cx="8027988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161925" indent="-161925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b="0" i="0" dirty="0" smtClean="0"/>
              <a:t>Supporter la construction non résidentielle en bois;</a:t>
            </a:r>
          </a:p>
          <a:p>
            <a:pPr eaLnBrk="1" hangingPunct="1">
              <a:defRPr/>
            </a:pPr>
            <a:r>
              <a:rPr lang="fr-CA" altLang="fr-FR" b="0" i="0" dirty="0" smtClean="0"/>
              <a:t>Réformer le Code du bâtiment (critères de performance carbone pour les matériaux et l’opération)</a:t>
            </a:r>
          </a:p>
          <a:p>
            <a:pPr eaLnBrk="1" hangingPunct="1">
              <a:defRPr/>
            </a:pPr>
            <a:r>
              <a:rPr lang="fr-CA" altLang="fr-FR" b="0" i="0" dirty="0" smtClean="0"/>
              <a:t>Exercer le devoir d’exemplarité dans la construction gouvernementale;</a:t>
            </a:r>
          </a:p>
          <a:p>
            <a:pPr eaLnBrk="1" hangingPunct="1">
              <a:defRPr/>
            </a:pPr>
            <a:r>
              <a:rPr lang="fr-CA" altLang="fr-FR" b="0" i="0" dirty="0" smtClean="0"/>
              <a:t>Développer l’éco-fiscalité (taxes et bourse du carbone) pour en arriver à un coût d’émissions de GES correspondant à l’ampleur du problème et créer parmi les entreprises et les citoyens des incitatifs à réduire les émissions.</a:t>
            </a:r>
          </a:p>
          <a:p>
            <a:pPr eaLnBrk="1" hangingPunct="1">
              <a:defRPr/>
            </a:pPr>
            <a:r>
              <a:rPr lang="fr-CA" altLang="fr-FR" b="0" i="0" dirty="0" smtClean="0"/>
              <a:t>S’assurer du développement et de la mise en place du protocole reconnaissant les Crédits compensatoires pour les projets d’intensification de l’aménagement forestier </a:t>
            </a:r>
          </a:p>
          <a:p>
            <a:pPr marL="0" indent="0" eaLnBrk="1" hangingPunct="1">
              <a:buFont typeface="Times" panose="02020603050405020304" pitchFamily="18" charset="0"/>
              <a:buNone/>
              <a:defRPr/>
            </a:pPr>
            <a:endParaRPr lang="fr-CA" altLang="fr-FR" b="0" i="0" dirty="0" smtClean="0"/>
          </a:p>
          <a:p>
            <a:pPr eaLnBrk="1" hangingPunct="1">
              <a:defRPr/>
            </a:pPr>
            <a:endParaRPr lang="fr-CA" altLang="fr-FR" b="0" i="0" dirty="0" smtClean="0"/>
          </a:p>
          <a:p>
            <a:pPr eaLnBrk="1" hangingPunct="1">
              <a:defRPr/>
            </a:pPr>
            <a:endParaRPr lang="fr-CA" altLang="fr-FR" sz="1900" b="0" i="0" dirty="0" smtClean="0"/>
          </a:p>
          <a:p>
            <a:pPr eaLnBrk="1" hangingPunct="1">
              <a:defRPr/>
            </a:pPr>
            <a:endParaRPr lang="fr-CA" altLang="fr-FR" b="0" i="0" dirty="0" smtClean="0"/>
          </a:p>
          <a:p>
            <a:pPr eaLnBrk="1" hangingPunct="1">
              <a:defRPr/>
            </a:pPr>
            <a:endParaRPr lang="fr-CA" altLang="fr-FR" b="0" i="0" dirty="0" smtClean="0"/>
          </a:p>
          <a:p>
            <a:pPr eaLnBrk="1" hangingPunct="1">
              <a:defRPr/>
            </a:pPr>
            <a:endParaRPr lang="fr-CA" altLang="fr-FR" b="0" i="0" dirty="0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1" cy="762000"/>
          </a:xfrm>
        </p:spPr>
        <p:txBody>
          <a:bodyPr lIns="90488" tIns="44450" rIns="90488" bIns="44450"/>
          <a:lstStyle/>
          <a:p>
            <a:pPr eaLnBrk="1" hangingPunct="1"/>
            <a:r>
              <a:rPr lang="fr-CA" altLang="fr-FR" sz="3200" i="1" dirty="0" smtClean="0"/>
              <a:t>Recommandations </a:t>
            </a:r>
            <a:r>
              <a:rPr lang="fr-CA" altLang="fr-FR" sz="3200" i="1" dirty="0" smtClean="0"/>
              <a:t>pour les politiques publiques</a:t>
            </a:r>
          </a:p>
        </p:txBody>
      </p:sp>
    </p:spTree>
    <p:extLst>
      <p:ext uri="{BB962C8B-B14F-4D97-AF65-F5344CB8AC3E}">
        <p14:creationId xmlns:p14="http://schemas.microsoft.com/office/powerpoint/2010/main" val="2335219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Conclusions 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43001"/>
            <a:ext cx="8812088" cy="5105400"/>
          </a:xfrm>
        </p:spPr>
        <p:txBody>
          <a:bodyPr/>
          <a:lstStyle/>
          <a:p>
            <a:r>
              <a:rPr lang="fr-CA" sz="2000" dirty="0" smtClean="0"/>
              <a:t>Le </a:t>
            </a:r>
            <a:r>
              <a:rPr lang="fr-CA" sz="2000" dirty="0" smtClean="0"/>
              <a:t>Québec</a:t>
            </a:r>
            <a:r>
              <a:rPr lang="fr-CA" sz="2000" dirty="0"/>
              <a:t>, comme la Colombie Britannique et la </a:t>
            </a:r>
            <a:r>
              <a:rPr lang="fr-CA" sz="2000" dirty="0" smtClean="0"/>
              <a:t>Californie, peut </a:t>
            </a:r>
            <a:r>
              <a:rPr lang="fr-CA" sz="2000" dirty="0" smtClean="0"/>
              <a:t>faire de la forêt et des produits forestiers un élément clef dans </a:t>
            </a:r>
            <a:r>
              <a:rPr lang="fr-CA" sz="2000" dirty="0" smtClean="0"/>
              <a:t>ses plans de lutte aux changements climatiques tout en contribuant à rendre le </a:t>
            </a:r>
            <a:r>
              <a:rPr lang="fr-CA" sz="2000" dirty="0" smtClean="0"/>
              <a:t>secteur </a:t>
            </a:r>
            <a:r>
              <a:rPr lang="fr-CA" sz="2000" dirty="0" smtClean="0"/>
              <a:t>forestier plus </a:t>
            </a:r>
            <a:r>
              <a:rPr lang="fr-CA" sz="2000" dirty="0" smtClean="0"/>
              <a:t>compétitif et créateur d’emplois; </a:t>
            </a:r>
            <a:endParaRPr lang="fr-CA" sz="2000" dirty="0" smtClean="0"/>
          </a:p>
          <a:p>
            <a:r>
              <a:rPr lang="fr-CA" sz="2000" dirty="0" smtClean="0"/>
              <a:t>Le potentiel réside dans une </a:t>
            </a:r>
            <a:r>
              <a:rPr lang="fr-CA" sz="2000" dirty="0" smtClean="0"/>
              <a:t>valorisation </a:t>
            </a:r>
            <a:r>
              <a:rPr lang="fr-CA" sz="2000" dirty="0" smtClean="0"/>
              <a:t>des services </a:t>
            </a:r>
            <a:r>
              <a:rPr lang="fr-CA" sz="2000" dirty="0" smtClean="0"/>
              <a:t>de stockage et de séquestration du carbone, en forêt et dans les produits, en plus des bénéfices de substitution, par une stratégie intégrée d’aménagement forestier durable alliée à une meilleure utilisation des résidus de biomasse et à une production accrue des produits de longue durée en construction;</a:t>
            </a:r>
            <a:endParaRPr lang="fr-CA" sz="2000" dirty="0" smtClean="0"/>
          </a:p>
          <a:p>
            <a:r>
              <a:rPr lang="fr-CA" sz="2000" dirty="0" smtClean="0"/>
              <a:t>A </a:t>
            </a:r>
            <a:r>
              <a:rPr lang="fr-CA" sz="2000" dirty="0" smtClean="0"/>
              <a:t>l’intérieur de politiques coordonnées à l’échelle provinciale et nationale, les </a:t>
            </a:r>
            <a:r>
              <a:rPr lang="fr-CA" sz="2000" b="1" dirty="0" smtClean="0"/>
              <a:t>forêts et les produits </a:t>
            </a:r>
            <a:r>
              <a:rPr lang="fr-CA" sz="2000" b="1" dirty="0" smtClean="0"/>
              <a:t>forestiers</a:t>
            </a:r>
            <a:r>
              <a:rPr lang="fr-CA" sz="2000" b="1" dirty="0" smtClean="0"/>
              <a:t>, s’ils sont considérés comme un système intégré, peuvent jouer un rôle clef dans l’atteinte des objectifs de lutte aux changements climatiques.</a:t>
            </a:r>
            <a:endParaRPr lang="fr-CA" sz="2000" b="1" dirty="0"/>
          </a:p>
          <a:p>
            <a:pPr marL="0" indent="0">
              <a:buNone/>
            </a:pPr>
            <a:endParaRPr lang="fr-CA" sz="2000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39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352800" y="3657600"/>
            <a:ext cx="5638800" cy="1600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600" b="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Pour plus d’information, contactez :</a:t>
            </a:r>
          </a:p>
          <a:p>
            <a:endParaRPr lang="fr-CA" sz="700" dirty="0" smtClean="0"/>
          </a:p>
          <a:p>
            <a:r>
              <a:rPr lang="fr-CA" dirty="0"/>
              <a:t>Robert Beauregard – Université </a:t>
            </a:r>
            <a:r>
              <a:rPr lang="fr-CA" dirty="0" smtClean="0"/>
              <a:t>Laval</a:t>
            </a:r>
          </a:p>
          <a:p>
            <a:r>
              <a:rPr lang="fr-CA" dirty="0" smtClean="0"/>
              <a:t>Patrick </a:t>
            </a:r>
            <a:r>
              <a:rPr lang="fr-CA" dirty="0"/>
              <a:t>Lavoie – FPInnovations</a:t>
            </a:r>
          </a:p>
          <a:p>
            <a:r>
              <a:rPr lang="fr-CA" dirty="0" smtClean="0"/>
              <a:t>Évelyne </a:t>
            </a:r>
            <a:r>
              <a:rPr lang="fr-CA" dirty="0"/>
              <a:t>Thiffault – Université Laval</a:t>
            </a:r>
          </a:p>
          <a:p>
            <a:r>
              <a:rPr lang="fr-CA" dirty="0"/>
              <a:t>Jean-François Boucher – Université du Québec à Chicoutimi </a:t>
            </a:r>
          </a:p>
          <a:p>
            <a:endParaRPr lang="fr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2800" y="3093719"/>
            <a:ext cx="5257800" cy="695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Merci</a:t>
            </a:r>
            <a:endParaRPr lang="en-US" dirty="0"/>
          </a:p>
        </p:txBody>
      </p:sp>
      <p:pic>
        <p:nvPicPr>
          <p:cNvPr id="6" name="Picture 4" descr="Image result for UQAC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029200" y="447820"/>
            <a:ext cx="1617736" cy="39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14514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9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AF694-A101-4FD8-89EC-10FBCC56D416}" type="slidenum">
              <a:rPr lang="fr-FR" altLang="fr-FR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588125" y="5500688"/>
            <a:ext cx="2520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i="0">
                <a:latin typeface="Times" panose="02020603050405020304" pitchFamily="18" charset="0"/>
              </a:rPr>
              <a:t>Source</a:t>
            </a:r>
            <a:r>
              <a:rPr lang="fr-FR" altLang="fr-FR" sz="1200" b="0" i="0">
                <a:latin typeface="Times" panose="02020603050405020304" pitchFamily="18" charset="0"/>
              </a:rPr>
              <a:t> :  GIEC AR5 – WG1 2013</a:t>
            </a:r>
          </a:p>
        </p:txBody>
      </p:sp>
      <p:pic>
        <p:nvPicPr>
          <p:cNvPr id="717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80513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592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DFE70-D2FC-4B80-9600-2029F1210337}" type="slidenum">
              <a:rPr lang="fr-FR" altLang="fr-FR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00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159750" cy="762000"/>
          </a:xfrm>
        </p:spPr>
        <p:txBody>
          <a:bodyPr lIns="90488" tIns="44450" rIns="90488" bIns="44450"/>
          <a:lstStyle/>
          <a:p>
            <a:pPr eaLnBrk="1" hangingPunct="1"/>
            <a:r>
              <a:rPr lang="fr-CA" altLang="fr-FR" i="1" dirty="0" smtClean="0">
                <a:latin typeface="Tahoma" panose="020B0604030504040204" pitchFamily="34" charset="0"/>
              </a:rPr>
              <a:t>Émissions de gaz à effet de serre par </a:t>
            </a:r>
            <a:r>
              <a:rPr lang="fr-CA" altLang="fr-FR" i="1" dirty="0" smtClean="0">
                <a:latin typeface="Tahoma" panose="020B0604030504040204" pitchFamily="34" charset="0"/>
              </a:rPr>
              <a:t>secteur</a:t>
            </a:r>
            <a:endParaRPr lang="fr-CA" altLang="fr-FR" i="1" dirty="0" smtClean="0">
              <a:latin typeface="Tahoma" panose="020B0604030504040204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331913" y="1535113"/>
            <a:ext cx="7200900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155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38200" indent="-139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811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1300" indent="-139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968500" indent="-1397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425700" indent="-1397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82900" indent="-1397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340100" indent="-1397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CA" altLang="fr-FR" sz="2200" b="0" i="0" kern="0" dirty="0" smtClean="0"/>
              <a:t>Dans le monde</a:t>
            </a:r>
          </a:p>
          <a:p>
            <a:pPr lvl="1" eaLnBrk="1" hangingPunct="1">
              <a:defRPr/>
            </a:pPr>
            <a:r>
              <a:rPr lang="fr-CA" altLang="fr-FR" sz="2200" b="0" i="0" kern="0" dirty="0" smtClean="0"/>
              <a:t>Bâtiment 				18%</a:t>
            </a:r>
          </a:p>
          <a:p>
            <a:pPr lvl="1" eaLnBrk="1" hangingPunct="1">
              <a:defRPr/>
            </a:pPr>
            <a:r>
              <a:rPr lang="fr-CA" altLang="fr-FR" sz="2200" b="0" i="0" kern="0" dirty="0" smtClean="0"/>
              <a:t>Industriel 				32%</a:t>
            </a:r>
          </a:p>
          <a:p>
            <a:pPr lvl="1" eaLnBrk="1" hangingPunct="1">
              <a:defRPr/>
            </a:pPr>
            <a:r>
              <a:rPr lang="fr-CA" altLang="fr-FR" sz="2200" b="0" i="0" kern="0" dirty="0" smtClean="0"/>
              <a:t>Transport 				14%</a:t>
            </a:r>
          </a:p>
          <a:p>
            <a:pPr lvl="1" eaLnBrk="1" hangingPunct="1">
              <a:defRPr/>
            </a:pPr>
            <a:r>
              <a:rPr lang="fr-CA" altLang="fr-FR" sz="2200" b="0" i="0" kern="0" dirty="0" smtClean="0"/>
              <a:t>Agriculture, foresterie, terres 	23%</a:t>
            </a:r>
          </a:p>
          <a:p>
            <a:pPr eaLnBrk="1" hangingPunct="1">
              <a:defRPr/>
            </a:pPr>
            <a:r>
              <a:rPr lang="fr-CA" altLang="fr-FR" sz="2200" b="0" i="0" kern="0" dirty="0" smtClean="0"/>
              <a:t>Au Québec</a:t>
            </a:r>
          </a:p>
          <a:p>
            <a:pPr lvl="1" eaLnBrk="1" hangingPunct="1">
              <a:defRPr/>
            </a:pPr>
            <a:r>
              <a:rPr lang="fr-CA" altLang="fr-FR" sz="2200" b="0" i="0" kern="0" dirty="0" smtClean="0"/>
              <a:t>Bâtiment 				14%</a:t>
            </a:r>
          </a:p>
          <a:p>
            <a:pPr lvl="1" eaLnBrk="1" hangingPunct="1">
              <a:defRPr/>
            </a:pPr>
            <a:r>
              <a:rPr lang="fr-CA" altLang="fr-FR" sz="2200" b="0" i="0" kern="0" dirty="0" smtClean="0"/>
              <a:t>Industriel 				28%</a:t>
            </a:r>
          </a:p>
          <a:p>
            <a:pPr lvl="1" eaLnBrk="1" hangingPunct="1">
              <a:defRPr/>
            </a:pPr>
            <a:r>
              <a:rPr lang="fr-CA" altLang="fr-FR" sz="2200" b="0" i="0" kern="0" dirty="0" smtClean="0"/>
              <a:t>Transport 				43%</a:t>
            </a:r>
          </a:p>
          <a:p>
            <a:pPr lvl="1" eaLnBrk="1" hangingPunct="1">
              <a:defRPr/>
            </a:pPr>
            <a:r>
              <a:rPr lang="fr-CA" altLang="fr-FR" sz="2200" b="0" i="0" kern="0" dirty="0" smtClean="0"/>
              <a:t>Agriculture, </a:t>
            </a:r>
            <a:r>
              <a:rPr lang="fr-CA" altLang="fr-FR" sz="2200" b="0" i="0" kern="0" dirty="0"/>
              <a:t>foresterie, terres 	</a:t>
            </a:r>
            <a:r>
              <a:rPr lang="fr-CA" altLang="fr-FR" sz="2200" b="0" i="0" kern="0" dirty="0" smtClean="0"/>
              <a:t> 8%</a:t>
            </a:r>
          </a:p>
          <a:p>
            <a:pPr eaLnBrk="1" hangingPunct="1">
              <a:defRPr/>
            </a:pPr>
            <a:endParaRPr lang="fr-CA" altLang="fr-FR" sz="2200" b="0" i="0" kern="0" dirty="0" smtClean="0"/>
          </a:p>
          <a:p>
            <a:pPr eaLnBrk="1" hangingPunct="1">
              <a:defRPr/>
            </a:pPr>
            <a:endParaRPr lang="fr-CA" altLang="fr-FR" sz="2200" b="0" i="0" kern="0" dirty="0" smtClean="0"/>
          </a:p>
          <a:p>
            <a:pPr eaLnBrk="1" hangingPunct="1">
              <a:defRPr/>
            </a:pPr>
            <a:endParaRPr lang="fr-CA" altLang="fr-FR" b="0" i="0" kern="0" dirty="0" smtClean="0"/>
          </a:p>
          <a:p>
            <a:pPr eaLnBrk="1" hangingPunct="1">
              <a:defRPr/>
            </a:pPr>
            <a:endParaRPr lang="fr-CA" altLang="fr-FR" b="0" i="0" kern="0" dirty="0" smtClean="0"/>
          </a:p>
          <a:p>
            <a:pPr algn="r" eaLnBrk="1" hangingPunct="1">
              <a:buFont typeface="Times" panose="02020603050405020304" pitchFamily="18" charset="0"/>
              <a:buNone/>
              <a:defRPr/>
            </a:pPr>
            <a:endParaRPr lang="fr-CA" altLang="fr-FR" sz="1600" b="0" i="0" kern="0" dirty="0" smtClean="0"/>
          </a:p>
        </p:txBody>
      </p:sp>
    </p:spTree>
    <p:extLst>
      <p:ext uri="{BB962C8B-B14F-4D97-AF65-F5344CB8AC3E}">
        <p14:creationId xmlns:p14="http://schemas.microsoft.com/office/powerpoint/2010/main" val="921432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6E30D-FB2D-4D78-8DE7-18505980CE8E}" type="slidenum">
              <a:rPr lang="fr-FR" altLang="fr-FR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00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159750" cy="762000"/>
          </a:xfrm>
        </p:spPr>
        <p:txBody>
          <a:bodyPr lIns="90488" tIns="44450" rIns="90488" bIns="44450"/>
          <a:lstStyle/>
          <a:p>
            <a:pPr eaLnBrk="1" hangingPunct="1"/>
            <a:r>
              <a:rPr lang="fr-CA" altLang="fr-FR" i="1" dirty="0" smtClean="0">
                <a:latin typeface="Tahoma" panose="020B0604030504040204" pitchFamily="34" charset="0"/>
              </a:rPr>
              <a:t>Plan québécois d’action sur les changements climatiques </a:t>
            </a:r>
            <a:r>
              <a:rPr lang="fr-CA" altLang="fr-FR" i="1" dirty="0" smtClean="0">
                <a:latin typeface="Tahoma" panose="020B0604030504040204" pitchFamily="34" charset="0"/>
              </a:rPr>
              <a:t/>
            </a:r>
            <a:br>
              <a:rPr lang="fr-CA" altLang="fr-FR" i="1" dirty="0" smtClean="0">
                <a:latin typeface="Tahoma" panose="020B0604030504040204" pitchFamily="34" charset="0"/>
              </a:rPr>
            </a:br>
            <a:r>
              <a:rPr lang="fr-CA" altLang="fr-FR" i="1" dirty="0" smtClean="0">
                <a:latin typeface="Tahoma" panose="020B0604030504040204" pitchFamily="34" charset="0"/>
              </a:rPr>
              <a:t>2013-2020 </a:t>
            </a:r>
            <a:r>
              <a:rPr lang="fr-CA" altLang="fr-FR" i="1" dirty="0" smtClean="0">
                <a:latin typeface="Tahoma" panose="020B0604030504040204" pitchFamily="34" charset="0"/>
              </a:rPr>
              <a:t>(PACC–2)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81088" y="1905000"/>
            <a:ext cx="8101012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8000" indent="-155575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38200" indent="-139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81100" indent="-152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1300" indent="-139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968500" indent="-1397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425700" indent="-1397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882900" indent="-1397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340100" indent="-139700" algn="l" rtl="0" fontAlgn="base">
              <a:spcBef>
                <a:spcPct val="20000"/>
              </a:spcBef>
              <a:spcAft>
                <a:spcPct val="0"/>
              </a:spcAft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fr-CA" altLang="fr-FR" sz="2100" b="0" i="0" kern="0" dirty="0" smtClean="0"/>
              <a:t>Cible de réduction -20% par rapport à 1990</a:t>
            </a:r>
          </a:p>
          <a:p>
            <a:pPr lvl="1" eaLnBrk="1" hangingPunct="1">
              <a:defRPr/>
            </a:pPr>
            <a:r>
              <a:rPr lang="fr-CA" altLang="fr-FR" sz="2100" b="0" i="0" kern="0" dirty="0" smtClean="0"/>
              <a:t>Réduction de 17,5, à 70 </a:t>
            </a:r>
            <a:r>
              <a:rPr lang="fr-CA" altLang="fr-FR" sz="2100" b="0" i="0" kern="0" dirty="0" err="1" smtClean="0"/>
              <a:t>MTon</a:t>
            </a:r>
            <a:r>
              <a:rPr lang="fr-CA" altLang="fr-FR" sz="2100" b="0" i="0" kern="0" dirty="0" smtClean="0"/>
              <a:t> </a:t>
            </a:r>
            <a:r>
              <a:rPr lang="fr-CA" altLang="fr-FR" sz="2100" b="0" i="0" kern="0" dirty="0" err="1" smtClean="0"/>
              <a:t>éq</a:t>
            </a:r>
            <a:r>
              <a:rPr lang="fr-CA" altLang="fr-FR" sz="2100" b="0" i="0" kern="0" dirty="0" smtClean="0"/>
              <a:t>. CO</a:t>
            </a:r>
            <a:r>
              <a:rPr lang="fr-CA" altLang="fr-FR" sz="2100" b="0" i="0" kern="0" baseline="-25000" dirty="0" smtClean="0"/>
              <a:t>2 </a:t>
            </a:r>
            <a:endParaRPr lang="fr-CA" altLang="fr-FR" sz="2100" b="0" i="0" kern="0" dirty="0" smtClean="0"/>
          </a:p>
          <a:p>
            <a:pPr eaLnBrk="1" hangingPunct="1">
              <a:defRPr/>
            </a:pPr>
            <a:r>
              <a:rPr lang="fr-CA" altLang="fr-FR" sz="2100" b="0" i="0" kern="0" dirty="0" smtClean="0"/>
              <a:t>Le transport représente 43% des émission, il accapare 65% des ressources du Fonds vert</a:t>
            </a:r>
          </a:p>
          <a:p>
            <a:pPr eaLnBrk="1" hangingPunct="1">
              <a:defRPr/>
            </a:pPr>
            <a:r>
              <a:rPr lang="fr-CA" altLang="fr-FR" sz="2100" i="0" kern="0" dirty="0" smtClean="0"/>
              <a:t>Le Fonds vert en 2015-2016 </a:t>
            </a:r>
            <a:r>
              <a:rPr lang="fr-CA" altLang="fr-FR" sz="2100" b="0" i="0" kern="0" dirty="0" smtClean="0"/>
              <a:t>: </a:t>
            </a:r>
          </a:p>
          <a:p>
            <a:pPr lvl="1" eaLnBrk="1" hangingPunct="1">
              <a:defRPr/>
            </a:pPr>
            <a:r>
              <a:rPr lang="fr-CA" altLang="fr-FR" sz="2100" b="0" i="0" kern="0" dirty="0" smtClean="0"/>
              <a:t>Alimenté par une taxe sur les carburants fossiles et par les revenus de la bourse de carbone</a:t>
            </a:r>
          </a:p>
          <a:p>
            <a:pPr lvl="1" eaLnBrk="1" hangingPunct="1">
              <a:defRPr/>
            </a:pPr>
            <a:r>
              <a:rPr lang="fr-CA" altLang="fr-FR" sz="2100" b="0" i="0" kern="0" dirty="0" smtClean="0"/>
              <a:t>Des revenus annuels de près de 1 B$</a:t>
            </a:r>
          </a:p>
          <a:p>
            <a:pPr lvl="1" eaLnBrk="1" hangingPunct="1">
              <a:defRPr/>
            </a:pPr>
            <a:r>
              <a:rPr lang="fr-CA" altLang="fr-FR" sz="2100" b="0" i="0" kern="0" dirty="0" smtClean="0"/>
              <a:t>Des dépenses de l’ordre de 400 M$</a:t>
            </a:r>
          </a:p>
          <a:p>
            <a:pPr eaLnBrk="1" hangingPunct="1">
              <a:defRPr/>
            </a:pPr>
            <a:r>
              <a:rPr lang="fr-CA" altLang="fr-FR" sz="2100" b="0" i="0" kern="0" dirty="0" smtClean="0"/>
              <a:t>Très peu d’actions liées aux forêts et produits forestiers</a:t>
            </a:r>
          </a:p>
          <a:p>
            <a:pPr eaLnBrk="1" hangingPunct="1">
              <a:defRPr/>
            </a:pPr>
            <a:r>
              <a:rPr lang="fr-CA" altLang="fr-FR" sz="2100" b="0" i="0" kern="0" dirty="0" smtClean="0"/>
              <a:t>Le PACC-3 est en préparation</a:t>
            </a:r>
          </a:p>
          <a:p>
            <a:pPr eaLnBrk="1" hangingPunct="1">
              <a:defRPr/>
            </a:pPr>
            <a:endParaRPr lang="fr-CA" altLang="fr-FR" b="0" i="0" kern="0" dirty="0" smtClean="0"/>
          </a:p>
          <a:p>
            <a:pPr algn="r" eaLnBrk="1" hangingPunct="1">
              <a:buFont typeface="Times" panose="02020603050405020304" pitchFamily="18" charset="0"/>
              <a:buNone/>
              <a:defRPr/>
            </a:pPr>
            <a:endParaRPr lang="fr-CA" altLang="fr-FR" sz="1600" b="0" i="0" kern="0" dirty="0" smtClean="0"/>
          </a:p>
        </p:txBody>
      </p:sp>
    </p:spTree>
    <p:extLst>
      <p:ext uri="{BB962C8B-B14F-4D97-AF65-F5344CB8AC3E}">
        <p14:creationId xmlns:p14="http://schemas.microsoft.com/office/powerpoint/2010/main" val="4001051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L’approche intégrée forêts-produits</a:t>
            </a:r>
            <a:br>
              <a:rPr lang="fr-CA" dirty="0" smtClean="0"/>
            </a:b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Réduction des émissions + Augmentation des </a:t>
            </a:r>
            <a:r>
              <a:rPr lang="fr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puits, stocks et substitution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04800" y="579120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«</a:t>
            </a:r>
            <a:r>
              <a:rPr lang="en-US" sz="1400" dirty="0"/>
              <a:t> In the long term, sustainable forest management strategy aimed at maintaining or increasing forest carbon stocks, while producing an annual yield of timber, </a:t>
            </a:r>
            <a:r>
              <a:rPr lang="en-US" sz="1400" dirty="0" err="1"/>
              <a:t>fibre</a:t>
            </a:r>
            <a:r>
              <a:rPr lang="en-US" sz="1400" dirty="0"/>
              <a:t>, or energy from the forest, will generate the largest sustained mitigation benefits. </a:t>
            </a:r>
            <a:r>
              <a:rPr lang="en-US" sz="1400" dirty="0" smtClean="0"/>
              <a:t>» Source</a:t>
            </a:r>
            <a:r>
              <a:rPr lang="en-US" sz="1400" dirty="0"/>
              <a:t> :  IPCC AR4 – WG3 </a:t>
            </a:r>
            <a:r>
              <a:rPr lang="en-US" sz="1400" dirty="0" smtClean="0"/>
              <a:t>2007, </a:t>
            </a:r>
            <a:r>
              <a:rPr lang="en-US" sz="1400" dirty="0"/>
              <a:t>Chapter 9 on Forestry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04937"/>
            <a:ext cx="7999413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Objectif Québec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514600"/>
            <a:ext cx="4114800" cy="1828800"/>
          </a:xfrm>
        </p:spPr>
        <p:txBody>
          <a:bodyPr/>
          <a:lstStyle/>
          <a:p>
            <a:pPr lvl="1"/>
            <a:r>
              <a:rPr lang="fr-CA" sz="2000" dirty="0" smtClean="0"/>
              <a:t>87,5 Mt </a:t>
            </a:r>
            <a:r>
              <a:rPr lang="fr-CA" sz="2000" dirty="0"/>
              <a:t>éq. CO</a:t>
            </a:r>
            <a:r>
              <a:rPr lang="fr-CA" sz="2000" baseline="-25000" dirty="0"/>
              <a:t>2</a:t>
            </a:r>
            <a:r>
              <a:rPr lang="fr-CA" sz="2000" dirty="0"/>
              <a:t> en 1990</a:t>
            </a:r>
          </a:p>
          <a:p>
            <a:pPr lvl="1"/>
            <a:r>
              <a:rPr lang="fr-CA" sz="2000" dirty="0"/>
              <a:t>81,3 </a:t>
            </a:r>
            <a:r>
              <a:rPr lang="fr-CA" sz="2000" dirty="0" smtClean="0"/>
              <a:t>Mt </a:t>
            </a:r>
            <a:r>
              <a:rPr lang="fr-CA" sz="2000" dirty="0" err="1" smtClean="0"/>
              <a:t>éq</a:t>
            </a:r>
            <a:r>
              <a:rPr lang="fr-CA" sz="2000" dirty="0"/>
              <a:t>. CO</a:t>
            </a:r>
            <a:r>
              <a:rPr lang="fr-CA" sz="2000" baseline="-25000" dirty="0"/>
              <a:t>2</a:t>
            </a:r>
            <a:r>
              <a:rPr lang="fr-CA" sz="2000" dirty="0" smtClean="0"/>
              <a:t> </a:t>
            </a:r>
            <a:r>
              <a:rPr lang="fr-CA" sz="2000" dirty="0"/>
              <a:t>en 2013</a:t>
            </a:r>
          </a:p>
          <a:p>
            <a:pPr lvl="1"/>
            <a:r>
              <a:rPr lang="fr-CA" sz="2000" dirty="0"/>
              <a:t>70,0 </a:t>
            </a:r>
            <a:r>
              <a:rPr lang="fr-CA" sz="2000" dirty="0" smtClean="0"/>
              <a:t>Mt </a:t>
            </a:r>
            <a:r>
              <a:rPr lang="fr-CA" sz="2000" dirty="0"/>
              <a:t>éq. CO</a:t>
            </a:r>
            <a:r>
              <a:rPr lang="fr-CA" sz="2000" baseline="-25000" dirty="0"/>
              <a:t>2</a:t>
            </a:r>
            <a:r>
              <a:rPr lang="fr-CA" sz="2000" dirty="0"/>
              <a:t> </a:t>
            </a:r>
            <a:r>
              <a:rPr lang="fr-CA" sz="2000" dirty="0" smtClean="0"/>
              <a:t>en </a:t>
            </a:r>
            <a:r>
              <a:rPr lang="fr-CA" sz="2000" dirty="0"/>
              <a:t>2020</a:t>
            </a:r>
          </a:p>
          <a:p>
            <a:pPr lvl="1"/>
            <a:r>
              <a:rPr lang="fr-CA" sz="2000" b="1" dirty="0">
                <a:solidFill>
                  <a:schemeClr val="tx1"/>
                </a:solidFill>
              </a:rPr>
              <a:t>54,6 Mt éq. CO</a:t>
            </a:r>
            <a:r>
              <a:rPr lang="fr-CA" sz="2000" b="1" baseline="-25000" dirty="0">
                <a:solidFill>
                  <a:schemeClr val="tx1"/>
                </a:solidFill>
              </a:rPr>
              <a:t>2</a:t>
            </a:r>
            <a:r>
              <a:rPr lang="fr-CA" sz="2000" b="1" dirty="0">
                <a:solidFill>
                  <a:schemeClr val="tx1"/>
                </a:solidFill>
              </a:rPr>
              <a:t> en 2030 </a:t>
            </a:r>
          </a:p>
          <a:p>
            <a:pPr lvl="1"/>
            <a:r>
              <a:rPr lang="fr-CA" sz="2000" b="1" dirty="0">
                <a:solidFill>
                  <a:schemeClr val="tx1"/>
                </a:solidFill>
              </a:rPr>
              <a:t>8,7   Mt éq. CO</a:t>
            </a:r>
            <a:r>
              <a:rPr lang="fr-CA" sz="2000" b="1" baseline="-25000" dirty="0">
                <a:solidFill>
                  <a:schemeClr val="tx1"/>
                </a:solidFill>
              </a:rPr>
              <a:t>2</a:t>
            </a:r>
            <a:r>
              <a:rPr lang="fr-CA" sz="2000" b="1" dirty="0">
                <a:solidFill>
                  <a:schemeClr val="tx1"/>
                </a:solidFill>
              </a:rPr>
              <a:t> en 2050</a:t>
            </a:r>
          </a:p>
          <a:p>
            <a:endParaRPr lang="fr-CA" sz="2400" noProof="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207" y="1290685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spcBef>
                <a:spcPct val="20000"/>
              </a:spcBef>
              <a:buClr>
                <a:srgbClr val="ED6E00"/>
              </a:buClr>
              <a:buFont typeface="Wingdings" pitchFamily="2" charset="2"/>
              <a:buChar char="§"/>
            </a:pP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Objectif de réduire des émissions nettes de </a:t>
            </a:r>
            <a:r>
              <a:rPr lang="fr-CA" sz="2400" dirty="0">
                <a:solidFill>
                  <a:srgbClr val="2C2C2C">
                    <a:lumMod val="75000"/>
                  </a:srgbClr>
                </a:solidFill>
              </a:rPr>
              <a:t>80-95%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d’ici </a:t>
            </a:r>
            <a:r>
              <a:rPr lang="fr-CA" sz="2400" dirty="0">
                <a:solidFill>
                  <a:srgbClr val="2C2C2C">
                    <a:lumMod val="75000"/>
                  </a:srgbClr>
                </a:solidFill>
              </a:rPr>
              <a:t>2050 par rapport à 1990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est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à ce jour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plus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ambitieux </a:t>
            </a:r>
            <a:r>
              <a:rPr lang="fr-CA" sz="2400" dirty="0">
                <a:solidFill>
                  <a:srgbClr val="2C2C2C">
                    <a:lumMod val="75000"/>
                  </a:srgbClr>
                </a:solidFill>
              </a:rPr>
              <a:t>que les cibles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canadiennes</a:t>
            </a:r>
            <a:endParaRPr lang="fr-CA" sz="2400" dirty="0">
              <a:solidFill>
                <a:srgbClr val="2C2C2C">
                  <a:lumMod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spcBef>
                <a:spcPct val="20000"/>
              </a:spcBef>
              <a:buClr>
                <a:srgbClr val="ED6E00"/>
              </a:buClr>
              <a:buFont typeface="Wingdings" pitchFamily="2" charset="2"/>
              <a:buChar char="§"/>
            </a:pP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Sur l’horizon de 2030, l’</a:t>
            </a:r>
            <a:r>
              <a:rPr lang="fr-CA" sz="2400" dirty="0" smtClean="0">
                <a:solidFill>
                  <a:srgbClr val="FF0000"/>
                </a:solidFill>
              </a:rPr>
              <a:t>approche intégrée forêt-produits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 forestiers peut contribuer dans l’ordre de 8 Mt CO</a:t>
            </a:r>
            <a:r>
              <a:rPr lang="fr-CA" sz="2400" baseline="-25000" dirty="0" smtClean="0">
                <a:solidFill>
                  <a:srgbClr val="2C2C2C">
                    <a:lumMod val="75000"/>
                  </a:srgbClr>
                </a:solidFill>
              </a:rPr>
              <a:t>2 </a:t>
            </a:r>
            <a:r>
              <a:rPr lang="fr-CA" sz="2400" dirty="0" err="1" smtClean="0">
                <a:solidFill>
                  <a:srgbClr val="2C2C2C">
                    <a:lumMod val="75000"/>
                  </a:srgbClr>
                </a:solidFill>
              </a:rPr>
              <a:t>éq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. soit 30% de </a:t>
            </a:r>
            <a:r>
              <a:rPr lang="fr-CA" sz="2400" dirty="0" smtClean="0">
                <a:solidFill>
                  <a:srgbClr val="2C2C2C">
                    <a:lumMod val="75000"/>
                  </a:srgbClr>
                </a:solidFill>
              </a:rPr>
              <a:t>l’objectif. Les bénéfices de l’approche croissent avec le temps.</a:t>
            </a:r>
            <a:endParaRPr lang="fr-CA" sz="2400" dirty="0">
              <a:solidFill>
                <a:srgbClr val="2C2C2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872218" y="3741448"/>
            <a:ext cx="727982" cy="640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 smtClean="0">
                <a:solidFill>
                  <a:schemeClr val="tx1"/>
                </a:solidFill>
              </a:rPr>
              <a:t>2,9 Mt</a:t>
            </a:r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016748" y="3490298"/>
            <a:ext cx="955052" cy="891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- 8,0 Mt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562725" y="2128785"/>
            <a:ext cx="2457000" cy="2415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82,6 </a:t>
            </a:r>
          </a:p>
          <a:p>
            <a:pPr algn="ctr"/>
            <a:r>
              <a:rPr lang="fr-CA" b="1" dirty="0" smtClean="0">
                <a:solidFill>
                  <a:schemeClr val="tx1"/>
                </a:solidFill>
              </a:rPr>
              <a:t>Mt</a:t>
            </a:r>
            <a:endParaRPr lang="fr-CA" b="1" dirty="0">
              <a:solidFill>
                <a:schemeClr val="tx1"/>
              </a:solidFill>
            </a:endParaRPr>
          </a:p>
        </p:txBody>
      </p:sp>
      <p:cxnSp>
        <p:nvCxnSpPr>
          <p:cNvPr id="7" name="Connecteur droit 6"/>
          <p:cNvCxnSpPr>
            <a:stCxn id="3" idx="0"/>
            <a:endCxn id="5" idx="0"/>
          </p:cNvCxnSpPr>
          <p:nvPr/>
        </p:nvCxnSpPr>
        <p:spPr>
          <a:xfrm flipV="1">
            <a:off x="1236209" y="2128785"/>
            <a:ext cx="6555016" cy="161266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3" idx="4"/>
            <a:endCxn id="5" idx="4"/>
          </p:cNvCxnSpPr>
          <p:nvPr/>
        </p:nvCxnSpPr>
        <p:spPr>
          <a:xfrm>
            <a:off x="1236209" y="4382257"/>
            <a:ext cx="6555016" cy="16244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3713298" y="3019419"/>
            <a:ext cx="1544502" cy="1444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- 26,5 Mt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93739" y="4726020"/>
            <a:ext cx="134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Émissions secteur </a:t>
            </a:r>
            <a:r>
              <a:rPr lang="fr-CA" dirty="0" smtClean="0"/>
              <a:t>forestier 2013</a:t>
            </a:r>
            <a:endParaRPr lang="fr-CA" dirty="0"/>
          </a:p>
        </p:txBody>
      </p:sp>
      <p:sp>
        <p:nvSpPr>
          <p:cNvPr id="42" name="ZoneTexte 41"/>
          <p:cNvSpPr txBox="1"/>
          <p:nvPr/>
        </p:nvSpPr>
        <p:spPr>
          <a:xfrm>
            <a:off x="1705910" y="4743271"/>
            <a:ext cx="200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Contribution secteur forestier à l’objectif du </a:t>
            </a:r>
            <a:r>
              <a:rPr lang="fr-CA" dirty="0" smtClean="0"/>
              <a:t>Québec </a:t>
            </a:r>
          </a:p>
          <a:p>
            <a:pPr algn="ctr"/>
            <a:r>
              <a:rPr lang="fr-CA" dirty="0" smtClean="0"/>
              <a:t>2030</a:t>
            </a:r>
            <a:endParaRPr lang="fr-CA" dirty="0"/>
          </a:p>
        </p:txBody>
      </p:sp>
      <p:sp>
        <p:nvSpPr>
          <p:cNvPr id="43" name="ZoneTexte 42"/>
          <p:cNvSpPr txBox="1"/>
          <p:nvPr/>
        </p:nvSpPr>
        <p:spPr>
          <a:xfrm>
            <a:off x="3931748" y="4724400"/>
            <a:ext cx="1302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Objectif du Québec 2030</a:t>
            </a:r>
            <a:endParaRPr lang="fr-CA" dirty="0"/>
          </a:p>
        </p:txBody>
      </p:sp>
      <p:sp>
        <p:nvSpPr>
          <p:cNvPr id="44" name="ZoneTexte 43"/>
          <p:cNvSpPr txBox="1"/>
          <p:nvPr/>
        </p:nvSpPr>
        <p:spPr>
          <a:xfrm>
            <a:off x="7086600" y="47916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Émissions Québec 2013</a:t>
            </a:r>
            <a:endParaRPr lang="fr-CA" dirty="0"/>
          </a:p>
        </p:txBody>
      </p:sp>
      <p:sp>
        <p:nvSpPr>
          <p:cNvPr id="45" name="Accolade fermante 44"/>
          <p:cNvSpPr/>
          <p:nvPr/>
        </p:nvSpPr>
        <p:spPr>
          <a:xfrm rot="16200000">
            <a:off x="4542294" y="-1939524"/>
            <a:ext cx="278491" cy="785812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b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4401798" y="1397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3%</a:t>
            </a:r>
            <a:endParaRPr lang="fr-CA" dirty="0"/>
          </a:p>
        </p:txBody>
      </p:sp>
      <p:sp>
        <p:nvSpPr>
          <p:cNvPr id="47" name="Accolade fermante 46"/>
          <p:cNvSpPr/>
          <p:nvPr/>
        </p:nvSpPr>
        <p:spPr>
          <a:xfrm rot="16200000">
            <a:off x="3314728" y="1260520"/>
            <a:ext cx="171468" cy="293362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ZoneTexte 47"/>
          <p:cNvSpPr txBox="1"/>
          <p:nvPr/>
        </p:nvSpPr>
        <p:spPr>
          <a:xfrm>
            <a:off x="3200581" y="21800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30%</a:t>
            </a:r>
            <a:endParaRPr lang="fr-CA" dirty="0"/>
          </a:p>
        </p:txBody>
      </p:sp>
      <p:sp>
        <p:nvSpPr>
          <p:cNvPr id="16" name="Title 5"/>
          <p:cNvSpPr>
            <a:spLocks noGrp="1"/>
          </p:cNvSpPr>
          <p:nvPr>
            <p:ph type="title"/>
          </p:nvPr>
        </p:nvSpPr>
        <p:spPr>
          <a:xfrm>
            <a:off x="185624" y="152400"/>
            <a:ext cx="8784976" cy="1143000"/>
          </a:xfrm>
        </p:spPr>
        <p:txBody>
          <a:bodyPr/>
          <a:lstStyle/>
          <a:p>
            <a:pPr algn="l"/>
            <a:r>
              <a:rPr lang="fr-CA" noProof="0" dirty="0" smtClean="0"/>
              <a:t>Objectif </a:t>
            </a:r>
            <a:r>
              <a:rPr lang="fr-CA" noProof="0" dirty="0" smtClean="0"/>
              <a:t>Québec </a:t>
            </a:r>
            <a:r>
              <a:rPr lang="fr-CA" noProof="0" dirty="0" smtClean="0"/>
              <a:t/>
            </a:r>
            <a:br>
              <a:rPr lang="fr-CA" noProof="0" dirty="0" smtClean="0"/>
            </a:b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Émissions négatives du secteur forestier</a:t>
            </a:r>
          </a:p>
        </p:txBody>
      </p:sp>
    </p:spTree>
    <p:extLst>
      <p:ext uri="{BB962C8B-B14F-4D97-AF65-F5344CB8AC3E}">
        <p14:creationId xmlns:p14="http://schemas.microsoft.com/office/powerpoint/2010/main" val="21858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42" grpId="0"/>
      <p:bldP spid="43" grpId="0"/>
      <p:bldP spid="45" grpId="0" animBg="1"/>
      <p:bldP spid="46" grpId="0"/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624" y="0"/>
            <a:ext cx="8784976" cy="1221874"/>
          </a:xfrm>
        </p:spPr>
        <p:txBody>
          <a:bodyPr/>
          <a:lstStyle/>
          <a:p>
            <a:r>
              <a:rPr lang="fr-CA" dirty="0" smtClean="0"/>
              <a:t>Potentiel de contribution au Canada</a:t>
            </a:r>
            <a:br>
              <a:rPr lang="fr-CA" dirty="0" smtClean="0"/>
            </a:b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2000"/>
            <a:ext cx="8888288" cy="1554163"/>
          </a:xfrm>
        </p:spPr>
        <p:txBody>
          <a:bodyPr/>
          <a:lstStyle/>
          <a:p>
            <a:r>
              <a:rPr lang="fr-CA" sz="2400" dirty="0"/>
              <a:t>Le potentiel identifié par </a:t>
            </a:r>
            <a:r>
              <a:rPr lang="fr-CA" sz="2400" dirty="0" err="1"/>
              <a:t>Smyth</a:t>
            </a:r>
            <a:r>
              <a:rPr lang="fr-CA" sz="2400" dirty="0"/>
              <a:t> et al</a:t>
            </a:r>
            <a:r>
              <a:rPr lang="fr-CA" sz="2400" dirty="0" smtClean="0"/>
              <a:t>. (2014) </a:t>
            </a:r>
            <a:r>
              <a:rPr lang="fr-CA" sz="2400" dirty="0"/>
              <a:t>représente </a:t>
            </a:r>
            <a:r>
              <a:rPr lang="fr-CA" sz="2400" dirty="0" smtClean="0"/>
              <a:t>des réductions nettes </a:t>
            </a:r>
            <a:r>
              <a:rPr lang="fr-CA" sz="2400" dirty="0"/>
              <a:t>de 22,9 Mt </a:t>
            </a:r>
            <a:r>
              <a:rPr lang="fr-CA" sz="2400" dirty="0" err="1"/>
              <a:t>éq</a:t>
            </a:r>
            <a:r>
              <a:rPr lang="fr-CA" sz="2400" dirty="0"/>
              <a:t>. </a:t>
            </a:r>
            <a:r>
              <a:rPr lang="fr-CA" sz="2400" dirty="0" smtClean="0"/>
              <a:t>sur l’horizon</a:t>
            </a:r>
            <a:r>
              <a:rPr lang="fr-CA" sz="2400" dirty="0" smtClean="0"/>
              <a:t> </a:t>
            </a:r>
            <a:r>
              <a:rPr lang="fr-CA" sz="2400" dirty="0"/>
              <a:t>de </a:t>
            </a:r>
            <a:r>
              <a:rPr lang="fr-CA" sz="2400" dirty="0" smtClean="0"/>
              <a:t>2030. </a:t>
            </a:r>
            <a:endParaRPr lang="fr-CA" sz="2400" dirty="0" smtClean="0"/>
          </a:p>
          <a:p>
            <a:pPr marL="0" indent="0">
              <a:buNone/>
            </a:pPr>
            <a:endParaRPr lang="fr-CA" sz="200" dirty="0" smtClean="0"/>
          </a:p>
          <a:p>
            <a:pPr marL="0" indent="0">
              <a:buNone/>
            </a:pPr>
            <a:r>
              <a:rPr lang="fr-CA" sz="2400" dirty="0" smtClean="0"/>
              <a:t>Parmi les scénarios étudiés: 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318631-5C24-4821-B8D4-FEB4A0C6167F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8600" y="2179637"/>
            <a:ext cx="4038600" cy="406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lang="fr-CA" sz="320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▫"/>
              <a:defRPr lang="fr-CA" sz="2800" kern="1200" baseline="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6325" indent="-3619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-"/>
              <a:defRPr lang="fr-CA" sz="240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Reboisement (« </a:t>
            </a:r>
            <a:r>
              <a:rPr lang="fr-CA" sz="2000" dirty="0" err="1"/>
              <a:t>planting</a:t>
            </a:r>
            <a:r>
              <a:rPr lang="fr-CA" sz="2000" dirty="0"/>
              <a:t> »)</a:t>
            </a:r>
          </a:p>
          <a:p>
            <a:pPr lvl="1"/>
            <a:r>
              <a:rPr lang="fr-CA" sz="1800" dirty="0"/>
              <a:t>3 600 hectares (&lt;0.01% forêt)</a:t>
            </a:r>
          </a:p>
          <a:p>
            <a:r>
              <a:rPr lang="fr-CA" sz="2000" dirty="0"/>
              <a:t>Croissance accrue</a:t>
            </a:r>
          </a:p>
          <a:p>
            <a:pPr lvl="1"/>
            <a:r>
              <a:rPr lang="fr-CA" sz="1800" dirty="0"/>
              <a:t>Fertilisation</a:t>
            </a:r>
          </a:p>
          <a:p>
            <a:pPr lvl="1"/>
            <a:r>
              <a:rPr lang="fr-CA" sz="1800" dirty="0"/>
              <a:t>Herbicide</a:t>
            </a:r>
          </a:p>
          <a:p>
            <a:r>
              <a:rPr lang="fr-CA" sz="2000" dirty="0" smtClean="0"/>
              <a:t>Meilleure </a:t>
            </a:r>
            <a:r>
              <a:rPr lang="fr-CA" sz="2000" dirty="0" smtClean="0"/>
              <a:t>utilisation</a:t>
            </a:r>
          </a:p>
          <a:p>
            <a:pPr lvl="1"/>
            <a:r>
              <a:rPr lang="fr-CA" sz="1800" dirty="0" smtClean="0">
                <a:solidFill>
                  <a:schemeClr val="tx1"/>
                </a:solidFill>
              </a:rPr>
              <a:t>50%+ utilisation biomasse pour bioénergie</a:t>
            </a:r>
          </a:p>
          <a:p>
            <a:r>
              <a:rPr lang="fr-CA" sz="2000" dirty="0" smtClean="0"/>
              <a:t>Produits </a:t>
            </a:r>
            <a:r>
              <a:rPr lang="fr-CA" sz="2000" dirty="0" smtClean="0"/>
              <a:t>longue durée</a:t>
            </a:r>
          </a:p>
          <a:p>
            <a:pPr lvl="1"/>
            <a:r>
              <a:rPr lang="fr-CA" sz="1800" dirty="0" smtClean="0"/>
              <a:t>-6% pâtes et papier vers bois d’œuvre, panneaux et autres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5105399" cy="479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3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 smtClean="0"/>
              <a:t>Mandat du Groupe de travail sur la forêt et les changements climatiques</a:t>
            </a:r>
            <a:endParaRPr lang="fr-CA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1437"/>
            <a:ext cx="9144000" cy="5183907"/>
          </a:xfrm>
        </p:spPr>
        <p:txBody>
          <a:bodyPr/>
          <a:lstStyle/>
          <a:p>
            <a:r>
              <a:rPr lang="fr-CA" sz="2800" b="1" noProof="0" dirty="0" smtClean="0"/>
              <a:t>Phase 1	</a:t>
            </a:r>
            <a:r>
              <a:rPr lang="fr-CA" sz="2800" b="1" dirty="0"/>
              <a:t>	</a:t>
            </a:r>
            <a:r>
              <a:rPr lang="fr-CA" sz="2800" b="1" dirty="0" smtClean="0"/>
              <a:t>		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Échéancier: Été 2018</a:t>
            </a:r>
          </a:p>
          <a:p>
            <a:pPr lvl="1"/>
            <a:r>
              <a:rPr lang="fr-CA" sz="2400" noProof="0" dirty="0" smtClean="0"/>
              <a:t>Développer </a:t>
            </a:r>
            <a:r>
              <a:rPr lang="fr-CA" sz="2400" b="1" noProof="0" dirty="0" smtClean="0">
                <a:solidFill>
                  <a:schemeClr val="tx2"/>
                </a:solidFill>
              </a:rPr>
              <a:t>approche </a:t>
            </a:r>
            <a:r>
              <a:rPr lang="fr-CA" sz="2400" b="1" dirty="0" smtClean="0">
                <a:solidFill>
                  <a:schemeClr val="tx2"/>
                </a:solidFill>
              </a:rPr>
              <a:t>de </a:t>
            </a:r>
            <a:r>
              <a:rPr lang="fr-CA" sz="2400" b="1" dirty="0">
                <a:solidFill>
                  <a:schemeClr val="tx2"/>
                </a:solidFill>
              </a:rPr>
              <a:t>modélisation </a:t>
            </a:r>
            <a:r>
              <a:rPr lang="fr-CA" sz="2400" dirty="0" smtClean="0"/>
              <a:t>carbone robuste</a:t>
            </a:r>
            <a:endParaRPr lang="fr-CA" sz="2400" noProof="0" dirty="0" smtClean="0"/>
          </a:p>
          <a:p>
            <a:pPr lvl="1"/>
            <a:r>
              <a:rPr lang="fr-CA" sz="2400" dirty="0" smtClean="0"/>
              <a:t>Proposer orientations </a:t>
            </a:r>
            <a:r>
              <a:rPr lang="fr-CA" sz="2400" dirty="0" smtClean="0"/>
              <a:t>et mesures, aménagement forestier et produits à privilégier, pour </a:t>
            </a:r>
            <a:r>
              <a:rPr lang="fr-CA" sz="2400" dirty="0" smtClean="0"/>
              <a:t>lutter contre changements </a:t>
            </a:r>
            <a:r>
              <a:rPr lang="fr-CA" sz="2400" dirty="0" smtClean="0"/>
              <a:t>climatiques aux horizons 2030 et 2050</a:t>
            </a:r>
            <a:endParaRPr lang="fr-CA" sz="2400" dirty="0" smtClean="0"/>
          </a:p>
          <a:p>
            <a:pPr marL="361950" lvl="2">
              <a:buFont typeface="Wingdings" pitchFamily="2" charset="2"/>
              <a:buChar char="§"/>
            </a:pPr>
            <a:r>
              <a:rPr lang="fr-CA" sz="2800" b="1" noProof="0" dirty="0" smtClean="0"/>
              <a:t>Phase </a:t>
            </a:r>
            <a:r>
              <a:rPr lang="fr-CA" sz="2800" b="1" noProof="0" dirty="0" smtClean="0"/>
              <a:t>2				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Échéancier: Hiver 2019</a:t>
            </a:r>
          </a:p>
          <a:p>
            <a:pPr lvl="1"/>
            <a:r>
              <a:rPr lang="fr-CA" sz="2400" b="1" dirty="0">
                <a:solidFill>
                  <a:schemeClr val="tx2"/>
                </a:solidFill>
              </a:rPr>
              <a:t>Carte routière </a:t>
            </a:r>
            <a:r>
              <a:rPr lang="fr-CA" sz="2400" dirty="0" smtClean="0"/>
              <a:t>des actions à prioriser dans la lutte aux changements climatiques incluant:</a:t>
            </a:r>
          </a:p>
          <a:p>
            <a:pPr marL="1254125" lvl="2" indent="-360363">
              <a:buFont typeface="+mj-lt"/>
              <a:buAutoNum type="alphaLcParenR"/>
              <a:tabLst>
                <a:tab pos="1254125" algn="l"/>
              </a:tabLst>
            </a:pPr>
            <a:r>
              <a:rPr lang="fr-CA" sz="1800" dirty="0" smtClean="0"/>
              <a:t>Avantages </a:t>
            </a:r>
            <a:r>
              <a:rPr lang="fr-CA" sz="1800" dirty="0"/>
              <a:t>et </a:t>
            </a:r>
            <a:r>
              <a:rPr lang="fr-CA" sz="1800" dirty="0" smtClean="0"/>
              <a:t>inconvénients, évaluation des coûts/tonne évitée d’émissions nettes, </a:t>
            </a:r>
            <a:r>
              <a:rPr lang="fr-CA" sz="1800" dirty="0" smtClean="0"/>
              <a:t>des </a:t>
            </a:r>
            <a:r>
              <a:rPr lang="fr-CA" sz="1800" dirty="0" smtClean="0"/>
              <a:t>actions proposées, priorisation des actions à entreprendre </a:t>
            </a:r>
            <a:endParaRPr lang="fr-CA" sz="1800" dirty="0" smtClean="0"/>
          </a:p>
          <a:p>
            <a:pPr marL="1254125" lvl="2" indent="-360363">
              <a:buFont typeface="+mj-lt"/>
              <a:buAutoNum type="alphaLcParenR"/>
              <a:tabLst>
                <a:tab pos="1254125" algn="l"/>
              </a:tabLst>
            </a:pPr>
            <a:r>
              <a:rPr lang="fr-CA" sz="1800" dirty="0"/>
              <a:t>A</a:t>
            </a:r>
            <a:r>
              <a:rPr lang="fr-CA" sz="1800" dirty="0" smtClean="0"/>
              <a:t>rticulations </a:t>
            </a:r>
            <a:r>
              <a:rPr lang="fr-CA" sz="1800" dirty="0"/>
              <a:t>à développer avec le </a:t>
            </a:r>
            <a:r>
              <a:rPr lang="fr-CA" sz="1800" dirty="0" smtClean="0"/>
              <a:t>gouvernement </a:t>
            </a:r>
            <a:r>
              <a:rPr lang="fr-CA" sz="1800" dirty="0" smtClean="0"/>
              <a:t>fédéral: Commerce international; Code du bâtiment; Programmes de financement.  </a:t>
            </a:r>
            <a:endParaRPr lang="fr-CA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 sz="1050"/>
            </a:lvl1pPr>
          </a:lstStyle>
          <a:p>
            <a:fld id="{D5318631-5C24-4821-B8D4-FEB4A0C6167F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5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aritDeCompagnie">
  <a:themeElements>
    <a:clrScheme name="FPInnovations">
      <a:dk1>
        <a:srgbClr val="2C2C2C"/>
      </a:dk1>
      <a:lt1>
        <a:srgbClr val="FFFFFF"/>
      </a:lt1>
      <a:dk2>
        <a:srgbClr val="ED6E00"/>
      </a:dk2>
      <a:lt2>
        <a:srgbClr val="FFFFFF"/>
      </a:lt2>
      <a:accent1>
        <a:srgbClr val="74F200"/>
      </a:accent1>
      <a:accent2>
        <a:srgbClr val="26CFFF"/>
      </a:accent2>
      <a:accent3>
        <a:srgbClr val="ED6E00"/>
      </a:accent3>
      <a:accent4>
        <a:srgbClr val="0D4000"/>
      </a:accent4>
      <a:accent5>
        <a:srgbClr val="FF0F00"/>
      </a:accent5>
      <a:accent6>
        <a:srgbClr val="FFC000"/>
      </a:accent6>
      <a:hlink>
        <a:srgbClr val="74F200"/>
      </a:hlink>
      <a:folHlink>
        <a:srgbClr val="FFF5C4"/>
      </a:folHlink>
    </a:clrScheme>
    <a:fontScheme name="Arial - cor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351EB5172064C8CD4DB8C8636A961" ma:contentTypeVersion="2" ma:contentTypeDescription="Create a new document." ma:contentTypeScope="" ma:versionID="98864bc9de7c13566bae6dde94ae47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79913e6e1c7fa35c9fb858e0a1f02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3DB0F8-FA39-4369-B594-EE4D540B5A2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4751A2-E6CD-4C68-8902-C5ED3E7398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939E8-08D4-49D4-8BC7-45ADD2CF4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GabaritDeCompagnie</Template>
  <TotalTime>0</TotalTime>
  <Words>1360</Words>
  <Application>Microsoft Office PowerPoint</Application>
  <PresentationFormat>Affichage à l'écran (4:3)</PresentationFormat>
  <Paragraphs>229</Paragraphs>
  <Slides>18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MS Mincho</vt:lpstr>
      <vt:lpstr>Tahoma</vt:lpstr>
      <vt:lpstr>Times</vt:lpstr>
      <vt:lpstr>Times New Roman</vt:lpstr>
      <vt:lpstr>Verdana</vt:lpstr>
      <vt:lpstr>Wingdings</vt:lpstr>
      <vt:lpstr>GabaritDeCompagnie</vt:lpstr>
      <vt:lpstr>Plan de travail:  Groupe de Travail Forêts et Changements Climatiques (GTFCC)</vt:lpstr>
      <vt:lpstr>Présentation PowerPoint</vt:lpstr>
      <vt:lpstr>Émissions de gaz à effet de serre par secteur</vt:lpstr>
      <vt:lpstr>Plan québécois d’action sur les changements climatiques  2013-2020 (PACC–2)</vt:lpstr>
      <vt:lpstr>L’approche intégrée forêts-produits Réduction des émissions + Augmentation des puits, stocks et substitution</vt:lpstr>
      <vt:lpstr>Objectif Québec</vt:lpstr>
      <vt:lpstr>Objectif Québec  Émissions négatives du secteur forestier</vt:lpstr>
      <vt:lpstr>Potentiel de contribution au Canada </vt:lpstr>
      <vt:lpstr>Mandat du Groupe de travail sur la forêt et les changements climatiques</vt:lpstr>
      <vt:lpstr>Groupe de travail sur la forêt et les changements climatiques</vt:lpstr>
      <vt:lpstr>Plan de travail GTFCC </vt:lpstr>
      <vt:lpstr>Exemple: Scénario d’intensification de l’aménagement forestier</vt:lpstr>
      <vt:lpstr>Exemple: Scénario bioénergie</vt:lpstr>
      <vt:lpstr>Plan de travail </vt:lpstr>
      <vt:lpstr>Recommandations pour les politiques publiques</vt:lpstr>
      <vt:lpstr>Recommandations pour les politiques publiques</vt:lpstr>
      <vt:lpstr>Conclusions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Modèle</cp:keywords>
  <cp:lastModifiedBy/>
  <cp:revision>1</cp:revision>
  <dcterms:created xsi:type="dcterms:W3CDTF">2017-04-11T14:31:34Z</dcterms:created>
  <dcterms:modified xsi:type="dcterms:W3CDTF">2017-09-25T12:08:42Z</dcterms:modified>
  <cp:category>Presentation, Pulp, paper and Bioproducts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0x010100070351EB5172064C8CD4DB8C8636A961</vt:lpwstr>
  </property>
</Properties>
</file>